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4" r:id="rId5"/>
    <p:sldId id="285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8" r:id="rId19"/>
    <p:sldId id="279" r:id="rId20"/>
    <p:sldId id="275" r:id="rId21"/>
    <p:sldId id="276" r:id="rId22"/>
    <p:sldId id="277" r:id="rId23"/>
    <p:sldId id="280" r:id="rId24"/>
    <p:sldId id="281" r:id="rId25"/>
    <p:sldId id="282" r:id="rId26"/>
    <p:sldId id="283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264" r:id="rId50"/>
    <p:sldId id="260" r:id="rId51"/>
    <p:sldId id="261" r:id="rId52"/>
    <p:sldId id="310" r:id="rId53"/>
    <p:sldId id="311" r:id="rId54"/>
    <p:sldId id="312" r:id="rId55"/>
    <p:sldId id="313" r:id="rId5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784" autoAdjust="0"/>
  </p:normalViewPr>
  <p:slideViewPr>
    <p:cSldViewPr>
      <p:cViewPr varScale="1">
        <p:scale>
          <a:sx n="73" d="100"/>
          <a:sy n="73" d="100"/>
        </p:scale>
        <p:origin x="132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055F8-1D02-4417-9241-55C834FD9970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7B441-5312-499D-93C3-6E37886527FA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2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30.png"/><Relationship Id="rId7" Type="http://schemas.openxmlformats.org/officeDocument/2006/relationships/image" Target="../media/image47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4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7.png"/><Relationship Id="rId7" Type="http://schemas.openxmlformats.org/officeDocument/2006/relationships/image" Target="../media/image7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6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0" y="3985"/>
            <a:ext cx="7329573" cy="6858000"/>
            <a:chOff x="1303402" y="36937"/>
            <a:chExt cx="9772765" cy="6858000"/>
          </a:xfrm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4D62428-41F2-4FFA-B416-7744AE6C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748" y="2550074"/>
            <a:ext cx="3597452" cy="145499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it-IT" sz="4500" dirty="0">
                <a:solidFill>
                  <a:schemeClr val="tx2"/>
                </a:solidFill>
              </a:rPr>
              <a:t>I maremoti e i modelli matematici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DC914F1-59D0-402B-B4E4-43BC2A19C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0" b="94000" l="10000" r="93313">
                        <a14:foregroundMark x1="91563" y1="42667" x2="50875" y2="99583"/>
                        <a14:foregroundMark x1="50875" y1="99583" x2="34000" y2="94083"/>
                        <a14:foregroundMark x1="34000" y1="94083" x2="12562" y2="46417"/>
                        <a14:foregroundMark x1="12562" y1="46417" x2="7438" y2="22750"/>
                        <a14:foregroundMark x1="7438" y1="22750" x2="17063" y2="1833"/>
                        <a14:foregroundMark x1="17063" y1="1833" x2="65563" y2="1250"/>
                        <a14:foregroundMark x1="65563" y1="1250" x2="83188" y2="6500"/>
                        <a14:foregroundMark x1="83188" y1="6500" x2="88938" y2="27917"/>
                        <a14:foregroundMark x1="88938" y1="27917" x2="88938" y2="44417"/>
                        <a14:foregroundMark x1="23563" y1="35667" x2="38125" y2="57750"/>
                        <a14:foregroundMark x1="38125" y1="57750" x2="56563" y2="60583"/>
                        <a14:foregroundMark x1="56563" y1="60583" x2="65500" y2="32917"/>
                        <a14:foregroundMark x1="65500" y1="32917" x2="50250" y2="22167"/>
                        <a14:foregroundMark x1="50250" y1="22167" x2="37438" y2="35750"/>
                        <a14:foregroundMark x1="37438" y1="35750" x2="36313" y2="42667"/>
                        <a14:foregroundMark x1="42438" y1="22750" x2="29125" y2="5583"/>
                        <a14:foregroundMark x1="29125" y1="5583" x2="56625" y2="2000"/>
                        <a14:foregroundMark x1="56625" y1="2000" x2="39625" y2="10167"/>
                        <a14:foregroundMark x1="39625" y1="10167" x2="19125" y2="11083"/>
                        <a14:foregroundMark x1="19125" y1="11083" x2="90688" y2="16917"/>
                        <a14:foregroundMark x1="68750" y1="4083" x2="51563" y2="4667"/>
                        <a14:foregroundMark x1="51563" y1="4667" x2="63938" y2="1750"/>
                        <a14:foregroundMark x1="86250" y1="11667" x2="86250" y2="11667"/>
                        <a14:foregroundMark x1="85813" y1="10500" x2="85813" y2="10500"/>
                        <a14:foregroundMark x1="85375" y1="6417" x2="88500" y2="9333"/>
                        <a14:foregroundMark x1="50750" y1="90000" x2="52938" y2="94083"/>
                        <a14:foregroundMark x1="45938" y1="89417" x2="54688" y2="93500"/>
                        <a14:foregroundMark x1="89813" y1="23917" x2="89813" y2="23917"/>
                        <a14:foregroundMark x1="89813" y1="19250" x2="93313" y2="3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9642" y="4181737"/>
            <a:ext cx="2304486" cy="1728364"/>
          </a:xfrm>
          <a:prstGeom prst="rect">
            <a:avLst/>
          </a:prstGeom>
        </p:spPr>
      </p:pic>
      <p:pic>
        <p:nvPicPr>
          <p:cNvPr id="1026" name="Picture 2" descr="Tsunami Icon Vector Png, Vector, PSD, and Clipart With Transparent ...">
            <a:extLst>
              <a:ext uri="{FF2B5EF4-FFF2-40B4-BE49-F238E27FC236}">
                <a16:creationId xmlns:a16="http://schemas.microsoft.com/office/drawing/2014/main" id="{334FD5FF-A2B3-4DD0-8BFF-202B6680B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8" t="29284" r="20917" b="28454"/>
          <a:stretch/>
        </p:blipFill>
        <p:spPr bwMode="auto">
          <a:xfrm>
            <a:off x="3779682" y="1318366"/>
            <a:ext cx="1584406" cy="114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olo 1">
            <a:extLst>
              <a:ext uri="{FF2B5EF4-FFF2-40B4-BE49-F238E27FC236}">
                <a16:creationId xmlns:a16="http://schemas.microsoft.com/office/drawing/2014/main" id="{B8F8AC5A-ABA0-4185-863E-BE34FC55B8F1}"/>
              </a:ext>
            </a:extLst>
          </p:cNvPr>
          <p:cNvSpPr txBox="1">
            <a:spLocks/>
          </p:cNvSpPr>
          <p:nvPr/>
        </p:nvSpPr>
        <p:spPr>
          <a:xfrm>
            <a:off x="6392483" y="5494381"/>
            <a:ext cx="2304486" cy="831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chemeClr val="tx2"/>
                </a:solidFill>
              </a:rPr>
              <a:t>Benfenati Domenico</a:t>
            </a:r>
          </a:p>
          <a:p>
            <a:r>
              <a:rPr lang="it-IT" sz="1800" dirty="0">
                <a:solidFill>
                  <a:schemeClr val="tx2"/>
                </a:solidFill>
              </a:rPr>
              <a:t>000118174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B03D4761-DD93-44A9-96D4-81D5FDE952FD}"/>
              </a:ext>
            </a:extLst>
          </p:cNvPr>
          <p:cNvSpPr txBox="1">
            <a:spLocks/>
          </p:cNvSpPr>
          <p:nvPr/>
        </p:nvSpPr>
        <p:spPr>
          <a:xfrm>
            <a:off x="333535" y="5494380"/>
            <a:ext cx="2304486" cy="831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>
                <a:solidFill>
                  <a:schemeClr val="tx2"/>
                </a:solidFill>
              </a:rPr>
              <a:t>Prof.ssa Luisa D’Amore</a:t>
            </a:r>
          </a:p>
        </p:txBody>
      </p:sp>
    </p:spTree>
    <p:extLst>
      <p:ext uri="{BB962C8B-B14F-4D97-AF65-F5344CB8AC3E}">
        <p14:creationId xmlns:p14="http://schemas.microsoft.com/office/powerpoint/2010/main" val="1788289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Segnaposto contenuto 2">
            <a:extLst>
              <a:ext uri="{FF2B5EF4-FFF2-40B4-BE49-F238E27FC236}">
                <a16:creationId xmlns:a16="http://schemas.microsoft.com/office/drawing/2014/main" id="{00973B18-35EB-4CD8-9ACB-F52E764E7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961" y="2457871"/>
            <a:ext cx="4596404" cy="2466128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Attraverso una equazione alle derivate parziali è possibile descrivere due tipi di problemi:</a:t>
            </a:r>
            <a:endParaRPr lang="en-US" sz="1600" dirty="0">
              <a:solidFill>
                <a:schemeClr val="tx2"/>
              </a:solidFill>
            </a:endParaRPr>
          </a:p>
          <a:p>
            <a:r>
              <a:rPr lang="it-IT" sz="1600" b="1" dirty="0">
                <a:solidFill>
                  <a:schemeClr val="tx2"/>
                </a:solidFill>
              </a:rPr>
              <a:t>Problemi evolutivi</a:t>
            </a:r>
            <a:r>
              <a:rPr lang="it-IT" sz="1600" dirty="0">
                <a:solidFill>
                  <a:schemeClr val="tx2"/>
                </a:solidFill>
              </a:rPr>
              <a:t>, detti anche «non stazionari» perché dipendenti dal tempo</a:t>
            </a:r>
            <a:endParaRPr lang="it-IT" sz="1600" b="1" dirty="0">
              <a:solidFill>
                <a:schemeClr val="tx2"/>
              </a:solidFill>
            </a:endParaRPr>
          </a:p>
          <a:p>
            <a:r>
              <a:rPr lang="it-IT" sz="1600" b="1" dirty="0">
                <a:solidFill>
                  <a:schemeClr val="tx2"/>
                </a:solidFill>
              </a:rPr>
              <a:t>Problemi di equilibrio</a:t>
            </a:r>
            <a:r>
              <a:rPr lang="it-IT" sz="1600" dirty="0">
                <a:solidFill>
                  <a:schemeClr val="tx2"/>
                </a:solidFill>
              </a:rPr>
              <a:t>, detti anche «stazionari» perché indipendenti dal tempo</a:t>
            </a:r>
          </a:p>
          <a:p>
            <a:r>
              <a:rPr lang="it-IT" sz="1600" dirty="0">
                <a:solidFill>
                  <a:schemeClr val="tx2"/>
                </a:solidFill>
              </a:rPr>
              <a:t>La x indica la variabile dipendente, mentre la t indica una variabile temporale</a:t>
            </a:r>
          </a:p>
        </p:txBody>
      </p:sp>
      <p:sp>
        <p:nvSpPr>
          <p:cNvPr id="51" name="Titolo 1">
            <a:extLst>
              <a:ext uri="{FF2B5EF4-FFF2-40B4-BE49-F238E27FC236}">
                <a16:creationId xmlns:a16="http://schemas.microsoft.com/office/drawing/2014/main" id="{CB193922-3FCD-4107-893D-AEAB2494C381}"/>
              </a:ext>
            </a:extLst>
          </p:cNvPr>
          <p:cNvSpPr txBox="1">
            <a:spLocks/>
          </p:cNvSpPr>
          <p:nvPr/>
        </p:nvSpPr>
        <p:spPr>
          <a:xfrm>
            <a:off x="5610401" y="2306187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Equazioni alle derivate parziali</a:t>
            </a:r>
          </a:p>
        </p:txBody>
      </p:sp>
      <p:pic>
        <p:nvPicPr>
          <p:cNvPr id="6146" name="Picture 2" descr="Tempo rimasto | Icona Gratis">
            <a:extLst>
              <a:ext uri="{FF2B5EF4-FFF2-40B4-BE49-F238E27FC236}">
                <a16:creationId xmlns:a16="http://schemas.microsoft.com/office/drawing/2014/main" id="{F74496EB-4395-4F27-8740-18621B45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02" y="3800593"/>
            <a:ext cx="1184922" cy="118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ividendi.org: agosto 2019">
            <a:extLst>
              <a:ext uri="{FF2B5EF4-FFF2-40B4-BE49-F238E27FC236}">
                <a16:creationId xmlns:a16="http://schemas.microsoft.com/office/drawing/2014/main" id="{A50C2ED1-9862-4A8E-8A73-9F8285B61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883" y="3717491"/>
            <a:ext cx="2259818" cy="135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074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olo 1">
            <a:extLst>
              <a:ext uri="{FF2B5EF4-FFF2-40B4-BE49-F238E27FC236}">
                <a16:creationId xmlns:a16="http://schemas.microsoft.com/office/drawing/2014/main" id="{7649E903-9423-4FEB-AE40-521CB2954AAE}"/>
              </a:ext>
            </a:extLst>
          </p:cNvPr>
          <p:cNvSpPr txBox="1">
            <a:spLocks/>
          </p:cNvSpPr>
          <p:nvPr/>
        </p:nvSpPr>
        <p:spPr>
          <a:xfrm>
            <a:off x="323528" y="2641149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Equazioni alle derivate parziali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a 8">
                <a:extLst>
                  <a:ext uri="{FF2B5EF4-FFF2-40B4-BE49-F238E27FC236}">
                    <a16:creationId xmlns:a16="http://schemas.microsoft.com/office/drawing/2014/main" id="{8985DA30-FBEE-47CC-9F92-BBE02425947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78277377"/>
                  </p:ext>
                </p:extLst>
              </p:nvPr>
            </p:nvGraphicFramePr>
            <p:xfrm>
              <a:off x="3336186" y="2223920"/>
              <a:ext cx="5556294" cy="2410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2098">
                      <a:extLst>
                        <a:ext uri="{9D8B030D-6E8A-4147-A177-3AD203B41FA5}">
                          <a16:colId xmlns:a16="http://schemas.microsoft.com/office/drawing/2014/main" val="736439940"/>
                        </a:ext>
                      </a:extLst>
                    </a:gridCol>
                    <a:gridCol w="1852098">
                      <a:extLst>
                        <a:ext uri="{9D8B030D-6E8A-4147-A177-3AD203B41FA5}">
                          <a16:colId xmlns:a16="http://schemas.microsoft.com/office/drawing/2014/main" val="459203786"/>
                        </a:ext>
                      </a:extLst>
                    </a:gridCol>
                    <a:gridCol w="1852098">
                      <a:extLst>
                        <a:ext uri="{9D8B030D-6E8A-4147-A177-3AD203B41FA5}">
                          <a16:colId xmlns:a16="http://schemas.microsoft.com/office/drawing/2014/main" val="3104782424"/>
                        </a:ext>
                      </a:extLst>
                    </a:gridCol>
                  </a:tblGrid>
                  <a:tr h="855420"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Problemi evolutivi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Problemi di equilibrio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4914211"/>
                      </a:ext>
                    </a:extLst>
                  </a:tr>
                  <a:tr h="7773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Primo ordine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it-IT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0862791"/>
                      </a:ext>
                    </a:extLst>
                  </a:tr>
                  <a:tr h="7773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Secondo ordine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it-IT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it-I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97206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a 8">
                <a:extLst>
                  <a:ext uri="{FF2B5EF4-FFF2-40B4-BE49-F238E27FC236}">
                    <a16:creationId xmlns:a16="http://schemas.microsoft.com/office/drawing/2014/main" id="{8985DA30-FBEE-47CC-9F92-BBE02425947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78277377"/>
                  </p:ext>
                </p:extLst>
              </p:nvPr>
            </p:nvGraphicFramePr>
            <p:xfrm>
              <a:off x="3336186" y="2223920"/>
              <a:ext cx="5556294" cy="2410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2098">
                      <a:extLst>
                        <a:ext uri="{9D8B030D-6E8A-4147-A177-3AD203B41FA5}">
                          <a16:colId xmlns:a16="http://schemas.microsoft.com/office/drawing/2014/main" val="736439940"/>
                        </a:ext>
                      </a:extLst>
                    </a:gridCol>
                    <a:gridCol w="1852098">
                      <a:extLst>
                        <a:ext uri="{9D8B030D-6E8A-4147-A177-3AD203B41FA5}">
                          <a16:colId xmlns:a16="http://schemas.microsoft.com/office/drawing/2014/main" val="459203786"/>
                        </a:ext>
                      </a:extLst>
                    </a:gridCol>
                    <a:gridCol w="1852098">
                      <a:extLst>
                        <a:ext uri="{9D8B030D-6E8A-4147-A177-3AD203B41FA5}">
                          <a16:colId xmlns:a16="http://schemas.microsoft.com/office/drawing/2014/main" val="3104782424"/>
                        </a:ext>
                      </a:extLst>
                    </a:gridCol>
                  </a:tblGrid>
                  <a:tr h="855420"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Problemi evolutivi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Problemi di equilibrio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4914211"/>
                      </a:ext>
                    </a:extLst>
                  </a:tr>
                  <a:tr h="7773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Primo ordine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29" t="-110938" r="-101316" b="-1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29" t="-110938" r="-1316" b="-10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0862791"/>
                      </a:ext>
                    </a:extLst>
                  </a:tr>
                  <a:tr h="7773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/>
                            <a:t>Secondo ordine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29" t="-210938" r="-101316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29" t="-210938" r="-1316" b="-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97206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89815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Segnaposto contenuto 2">
            <a:extLst>
              <a:ext uri="{FF2B5EF4-FFF2-40B4-BE49-F238E27FC236}">
                <a16:creationId xmlns:a16="http://schemas.microsoft.com/office/drawing/2014/main" id="{00973B18-35EB-4CD8-9ACB-F52E764E7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960" y="2457871"/>
            <a:ext cx="4928127" cy="2466128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Un equazione alle derivate parziali ha come soluzione un </a:t>
            </a:r>
            <a:r>
              <a:rPr lang="it-IT" sz="1600" b="1" dirty="0">
                <a:solidFill>
                  <a:schemeClr val="tx2"/>
                </a:solidFill>
              </a:rPr>
              <a:t>integrale</a:t>
            </a:r>
            <a:r>
              <a:rPr lang="it-IT" sz="1600" dirty="0">
                <a:solidFill>
                  <a:schemeClr val="tx2"/>
                </a:solidFill>
              </a:rPr>
              <a:t>, una funzione </a:t>
            </a:r>
            <a:r>
              <a:rPr lang="it-IT" sz="1600" i="1" dirty="0">
                <a:solidFill>
                  <a:schemeClr val="tx2"/>
                </a:solidFill>
              </a:rPr>
              <a:t>u</a:t>
            </a:r>
            <a:r>
              <a:rPr lang="it-IT" sz="1600" dirty="0">
                <a:solidFill>
                  <a:schemeClr val="tx2"/>
                </a:solidFill>
              </a:rPr>
              <a:t> che soddisfa l’equazione in un insieme </a:t>
            </a:r>
            <a:r>
              <a:rPr lang="el-GR" sz="1600" dirty="0">
                <a:solidFill>
                  <a:schemeClr val="tx2"/>
                </a:solidFill>
              </a:rPr>
              <a:t>Ω</a:t>
            </a:r>
            <a:endParaRPr lang="it-IT" sz="1600" dirty="0">
              <a:solidFill>
                <a:schemeClr val="tx2"/>
              </a:solidFill>
            </a:endParaRPr>
          </a:p>
          <a:p>
            <a:r>
              <a:rPr lang="it-IT" sz="1600" dirty="0">
                <a:solidFill>
                  <a:schemeClr val="tx2"/>
                </a:solidFill>
              </a:rPr>
              <a:t>Nell’insieme </a:t>
            </a:r>
            <a:r>
              <a:rPr lang="el-GR" sz="1600" dirty="0">
                <a:solidFill>
                  <a:schemeClr val="tx2"/>
                </a:solidFill>
              </a:rPr>
              <a:t>Ω</a:t>
            </a:r>
            <a:r>
              <a:rPr lang="it-IT" sz="1600" dirty="0">
                <a:solidFill>
                  <a:schemeClr val="tx2"/>
                </a:solidFill>
              </a:rPr>
              <a:t> la funzione u è continua fino alle derivate n-esime: se ho delle condizioni al contorno, le condizioni di derivabilità devono valere su </a:t>
            </a:r>
            <a:r>
              <a:rPr lang="el-GR" sz="1600" dirty="0">
                <a:solidFill>
                  <a:schemeClr val="tx2"/>
                </a:solidFill>
              </a:rPr>
              <a:t>Ω</a:t>
            </a:r>
            <a:r>
              <a:rPr lang="it-IT" sz="1600" dirty="0">
                <a:solidFill>
                  <a:schemeClr val="tx2"/>
                </a:solidFill>
              </a:rPr>
              <a:t> U </a:t>
            </a:r>
            <a:r>
              <a:rPr lang="el-GR" sz="1600" dirty="0">
                <a:solidFill>
                  <a:schemeClr val="tx2"/>
                </a:solidFill>
              </a:rPr>
              <a:t>Γ</a:t>
            </a:r>
            <a:r>
              <a:rPr lang="it-IT" sz="1600" dirty="0">
                <a:solidFill>
                  <a:schemeClr val="tx2"/>
                </a:solidFill>
              </a:rPr>
              <a:t>, con </a:t>
            </a:r>
            <a:r>
              <a:rPr lang="el-GR" sz="1600" dirty="0">
                <a:solidFill>
                  <a:schemeClr val="tx2"/>
                </a:solidFill>
              </a:rPr>
              <a:t>Γ</a:t>
            </a:r>
            <a:r>
              <a:rPr lang="it-IT" sz="1600" dirty="0">
                <a:solidFill>
                  <a:schemeClr val="tx2"/>
                </a:solidFill>
              </a:rPr>
              <a:t> contorno del dominio</a:t>
            </a:r>
          </a:p>
          <a:p>
            <a:r>
              <a:rPr lang="it-IT" sz="1600" dirty="0">
                <a:solidFill>
                  <a:schemeClr val="tx2"/>
                </a:solidFill>
              </a:rPr>
              <a:t>La totalità delle soluzioni è detta </a:t>
            </a:r>
            <a:r>
              <a:rPr lang="it-IT" sz="1600" b="1" dirty="0">
                <a:solidFill>
                  <a:schemeClr val="tx2"/>
                </a:solidFill>
              </a:rPr>
              <a:t>integrale generale</a:t>
            </a:r>
            <a:endParaRPr lang="it-IT" sz="1600" dirty="0">
              <a:solidFill>
                <a:schemeClr val="tx2"/>
              </a:solidFill>
            </a:endParaRPr>
          </a:p>
        </p:txBody>
      </p:sp>
      <p:sp>
        <p:nvSpPr>
          <p:cNvPr id="51" name="Titolo 1">
            <a:extLst>
              <a:ext uri="{FF2B5EF4-FFF2-40B4-BE49-F238E27FC236}">
                <a16:creationId xmlns:a16="http://schemas.microsoft.com/office/drawing/2014/main" id="{CB193922-3FCD-4107-893D-AEAB2494C381}"/>
              </a:ext>
            </a:extLst>
          </p:cNvPr>
          <p:cNvSpPr txBox="1">
            <a:spLocks/>
          </p:cNvSpPr>
          <p:nvPr/>
        </p:nvSpPr>
        <p:spPr>
          <a:xfrm>
            <a:off x="5364087" y="2106182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Equazioni alle derivate parziali</a:t>
            </a:r>
          </a:p>
        </p:txBody>
      </p:sp>
      <p:pic>
        <p:nvPicPr>
          <p:cNvPr id="18434" name="Picture 2" descr="Foto, immagini, grafica, vettoriali e video esenti da royalty per ...">
            <a:extLst>
              <a:ext uri="{FF2B5EF4-FFF2-40B4-BE49-F238E27FC236}">
                <a16:creationId xmlns:a16="http://schemas.microsoft.com/office/drawing/2014/main" id="{94C90D9B-3716-4BAA-8FC4-DD34FC70D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07" y="3664550"/>
            <a:ext cx="2356800" cy="16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17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B8BCC609-31F9-45AA-A2C9-6BCCA3117F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30705" y="2195936"/>
                <a:ext cx="4928127" cy="2466128"/>
              </a:xfrm>
            </p:spPr>
            <p:txBody>
              <a:bodyPr anchor="ctr">
                <a:normAutofit/>
              </a:bodyPr>
              <a:lstStyle/>
              <a:p>
                <a:r>
                  <a:rPr lang="it-IT" sz="1600" dirty="0">
                    <a:solidFill>
                      <a:schemeClr val="tx2"/>
                    </a:solidFill>
                  </a:rPr>
                  <a:t>Per delle PDE, abbiamo alcune equazioni note</a:t>
                </a:r>
              </a:p>
              <a:p>
                <a:pPr lvl="1"/>
                <a:r>
                  <a:rPr lang="it-IT" sz="1600" b="1" dirty="0">
                    <a:solidFill>
                      <a:schemeClr val="tx2"/>
                    </a:solidFill>
                  </a:rPr>
                  <a:t>Equazione del trasporto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1600" dirty="0">
                  <a:solidFill>
                    <a:schemeClr val="tx2"/>
                  </a:solidFill>
                </a:endParaRPr>
              </a:p>
              <a:p>
                <a:pPr lvl="1"/>
                <a:r>
                  <a:rPr lang="it-IT" sz="1600" b="1" dirty="0">
                    <a:solidFill>
                      <a:schemeClr val="tx2"/>
                    </a:solidFill>
                  </a:rPr>
                  <a:t>Equazione delle 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it-IT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16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1600" dirty="0">
                  <a:solidFill>
                    <a:schemeClr val="tx2"/>
                  </a:solidFill>
                </a:endParaRPr>
              </a:p>
              <a:p>
                <a:pPr lvl="1"/>
                <a:r>
                  <a:rPr lang="it-IT" sz="1600" b="1" dirty="0">
                    <a:solidFill>
                      <a:schemeClr val="tx2"/>
                    </a:solidFill>
                  </a:rPr>
                  <a:t>Equazione di Laplace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1600" dirty="0">
                  <a:solidFill>
                    <a:schemeClr val="tx2"/>
                  </a:solidFill>
                </a:endParaRPr>
              </a:p>
              <a:p>
                <a:pPr lvl="1"/>
                <a:r>
                  <a:rPr lang="it-IT" sz="1600" b="1" dirty="0">
                    <a:solidFill>
                      <a:schemeClr val="tx2"/>
                    </a:solidFill>
                  </a:rPr>
                  <a:t>Equazione del calore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1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B8BCC609-31F9-45AA-A2C9-6BCCA3117F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30705" y="2195936"/>
                <a:ext cx="4928127" cy="2466128"/>
              </a:xfrm>
              <a:blipFill>
                <a:blip r:embed="rId2"/>
                <a:stretch>
                  <a:fillRect l="-4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olo 1">
            <a:extLst>
              <a:ext uri="{FF2B5EF4-FFF2-40B4-BE49-F238E27FC236}">
                <a16:creationId xmlns:a16="http://schemas.microsoft.com/office/drawing/2014/main" id="{1DFB020F-7D06-4E57-A5DA-2540F985A55E}"/>
              </a:ext>
            </a:extLst>
          </p:cNvPr>
          <p:cNvSpPr txBox="1">
            <a:spLocks/>
          </p:cNvSpPr>
          <p:nvPr/>
        </p:nvSpPr>
        <p:spPr>
          <a:xfrm>
            <a:off x="610266" y="1799578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Equazioni alle derivate parziali</a:t>
            </a:r>
          </a:p>
        </p:txBody>
      </p:sp>
      <p:pic>
        <p:nvPicPr>
          <p:cNvPr id="7170" name="Picture 2" descr="Onde Mare Acqua - Grafica vettoriale gratuita su Pixabay">
            <a:extLst>
              <a:ext uri="{FF2B5EF4-FFF2-40B4-BE49-F238E27FC236}">
                <a16:creationId xmlns:a16="http://schemas.microsoft.com/office/drawing/2014/main" id="{8232F8E6-61B2-44FC-AE10-449C99FC0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89" y="4198576"/>
            <a:ext cx="2699792" cy="134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iamma Torcia Calore - Grafica vettoriale gratuita su Pixabay">
            <a:extLst>
              <a:ext uri="{FF2B5EF4-FFF2-40B4-BE49-F238E27FC236}">
                <a16:creationId xmlns:a16="http://schemas.microsoft.com/office/drawing/2014/main" id="{8E7DA9E7-2439-4F90-B8C4-0B8277781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767" y="3514855"/>
            <a:ext cx="626470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Volantini Genova .com : Trasporto volantini">
            <a:extLst>
              <a:ext uri="{FF2B5EF4-FFF2-40B4-BE49-F238E27FC236}">
                <a16:creationId xmlns:a16="http://schemas.microsoft.com/office/drawing/2014/main" id="{4F3C8259-9286-43D9-A913-4D1577D03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1" y="3411636"/>
            <a:ext cx="1437774" cy="12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922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Segnaposto contenuto 2">
            <a:extLst>
              <a:ext uri="{FF2B5EF4-FFF2-40B4-BE49-F238E27FC236}">
                <a16:creationId xmlns:a16="http://schemas.microsoft.com/office/drawing/2014/main" id="{00973B18-35EB-4CD8-9ACB-F52E764E7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961" y="2457871"/>
            <a:ext cx="4596404" cy="2466128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Il modello delle acque poco profonde </a:t>
            </a:r>
            <a:r>
              <a:rPr lang="it-IT" sz="1600" i="1" dirty="0">
                <a:solidFill>
                  <a:schemeClr val="tx2"/>
                </a:solidFill>
              </a:rPr>
              <a:t>(</a:t>
            </a:r>
            <a:r>
              <a:rPr lang="it-IT" sz="1600" i="1" dirty="0" err="1">
                <a:solidFill>
                  <a:schemeClr val="tx2"/>
                </a:solidFill>
              </a:rPr>
              <a:t>SWEs</a:t>
            </a:r>
            <a:r>
              <a:rPr lang="it-IT" sz="1600" i="1" dirty="0">
                <a:solidFill>
                  <a:schemeClr val="tx2"/>
                </a:solidFill>
              </a:rPr>
              <a:t>)</a:t>
            </a:r>
            <a:r>
              <a:rPr lang="it-IT" sz="1600" dirty="0">
                <a:solidFill>
                  <a:schemeClr val="tx2"/>
                </a:solidFill>
              </a:rPr>
              <a:t> è un sistema di equazioni alle differenze parziali che descrivono il flusso sottoposto alla pressione di un fluido. </a:t>
            </a:r>
          </a:p>
          <a:p>
            <a:r>
              <a:rPr lang="it-IT" sz="1600" dirty="0">
                <a:solidFill>
                  <a:schemeClr val="tx2"/>
                </a:solidFill>
              </a:rPr>
              <a:t>In una dimensione le equazioni sono assimilabili alle </a:t>
            </a:r>
            <a:r>
              <a:rPr lang="it-IT" sz="1600" b="1" dirty="0">
                <a:solidFill>
                  <a:schemeClr val="tx2"/>
                </a:solidFill>
              </a:rPr>
              <a:t>equazioni di Saint-</a:t>
            </a:r>
            <a:r>
              <a:rPr lang="it-IT" sz="1600" b="1" dirty="0" err="1">
                <a:solidFill>
                  <a:schemeClr val="tx2"/>
                </a:solidFill>
              </a:rPr>
              <a:t>Venant</a:t>
            </a:r>
            <a:endParaRPr lang="it-IT" sz="1600" dirty="0">
              <a:solidFill>
                <a:schemeClr val="tx2"/>
              </a:solidFill>
            </a:endParaRPr>
          </a:p>
        </p:txBody>
      </p:sp>
      <p:pic>
        <p:nvPicPr>
          <p:cNvPr id="3" name="Immagine 2" descr="Immagine che contiene elettronico, sedendo, dispositivo&#10;&#10;Descrizione generata automaticamente">
            <a:extLst>
              <a:ext uri="{FF2B5EF4-FFF2-40B4-BE49-F238E27FC236}">
                <a16:creationId xmlns:a16="http://schemas.microsoft.com/office/drawing/2014/main" id="{D8D4D0DA-FDAE-40FA-9783-232A2FC602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749" y="3018122"/>
            <a:ext cx="3644638" cy="1952484"/>
          </a:xfrm>
          <a:prstGeom prst="rect">
            <a:avLst/>
          </a:prstGeom>
        </p:spPr>
      </p:pic>
      <p:sp>
        <p:nvSpPr>
          <p:cNvPr id="51" name="Titolo 1">
            <a:extLst>
              <a:ext uri="{FF2B5EF4-FFF2-40B4-BE49-F238E27FC236}">
                <a16:creationId xmlns:a16="http://schemas.microsoft.com/office/drawing/2014/main" id="{CB193922-3FCD-4107-893D-AEAB2494C381}"/>
              </a:ext>
            </a:extLst>
          </p:cNvPr>
          <p:cNvSpPr txBox="1">
            <a:spLocks/>
          </p:cNvSpPr>
          <p:nvPr/>
        </p:nvSpPr>
        <p:spPr>
          <a:xfrm>
            <a:off x="5610401" y="2492896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Shallow water equations</a:t>
            </a:r>
          </a:p>
        </p:txBody>
      </p:sp>
    </p:spTree>
    <p:extLst>
      <p:ext uri="{BB962C8B-B14F-4D97-AF65-F5344CB8AC3E}">
        <p14:creationId xmlns:p14="http://schemas.microsoft.com/office/powerpoint/2010/main" val="3090748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itolo 1">
            <a:extLst>
              <a:ext uri="{FF2B5EF4-FFF2-40B4-BE49-F238E27FC236}">
                <a16:creationId xmlns:a16="http://schemas.microsoft.com/office/drawing/2014/main" id="{1DFB020F-7D06-4E57-A5DA-2540F985A55E}"/>
              </a:ext>
            </a:extLst>
          </p:cNvPr>
          <p:cNvSpPr txBox="1">
            <a:spLocks/>
          </p:cNvSpPr>
          <p:nvPr/>
        </p:nvSpPr>
        <p:spPr>
          <a:xfrm>
            <a:off x="395536" y="2476054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Shallow water equations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72A574-8821-418E-AD9D-A41CDF94A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79" b="95082" l="862" r="94397">
                        <a14:foregroundMark x1="59483" y1="45082" x2="49138" y2="72951"/>
                        <a14:foregroundMark x1="49138" y1="72951" x2="61207" y2="57377"/>
                        <a14:foregroundMark x1="61207" y1="57377" x2="49138" y2="77869"/>
                        <a14:foregroundMark x1="49138" y1="77869" x2="62500" y2="31148"/>
                        <a14:foregroundMark x1="62500" y1="31148" x2="59914" y2="64754"/>
                        <a14:foregroundMark x1="59914" y1="64754" x2="47845" y2="72131"/>
                        <a14:foregroundMark x1="47845" y1="72131" x2="56034" y2="49180"/>
                        <a14:foregroundMark x1="56034" y1="49180" x2="45259" y2="75410"/>
                        <a14:foregroundMark x1="45259" y1="75410" x2="59914" y2="35246"/>
                        <a14:foregroundMark x1="59914" y1="35246" x2="55603" y2="74590"/>
                        <a14:foregroundMark x1="55603" y1="74590" x2="68534" y2="36066"/>
                        <a14:foregroundMark x1="68534" y1="36066" x2="55172" y2="71311"/>
                        <a14:foregroundMark x1="55172" y1="71311" x2="59483" y2="37705"/>
                        <a14:foregroundMark x1="59483" y1="37705" x2="71983" y2="17213"/>
                        <a14:foregroundMark x1="71983" y1="17213" x2="67241" y2="44262"/>
                        <a14:foregroundMark x1="67241" y1="44262" x2="51293" y2="65574"/>
                        <a14:foregroundMark x1="51293" y1="65574" x2="33190" y2="64754"/>
                        <a14:foregroundMark x1="33190" y1="64754" x2="28448" y2="40984"/>
                        <a14:foregroundMark x1="28448" y1="40984" x2="48707" y2="13115"/>
                        <a14:foregroundMark x1="48707" y1="13115" x2="65948" y2="9836"/>
                        <a14:foregroundMark x1="65948" y1="9836" x2="26293" y2="46721"/>
                        <a14:foregroundMark x1="26293" y1="46721" x2="1724" y2="50000"/>
                        <a14:foregroundMark x1="1724" y1="50000" x2="7759" y2="6557"/>
                        <a14:foregroundMark x1="7759" y1="6557" x2="26293" y2="1639"/>
                        <a14:foregroundMark x1="26293" y1="1639" x2="42241" y2="1639"/>
                        <a14:foregroundMark x1="42241" y1="1639" x2="31466" y2="14754"/>
                        <a14:foregroundMark x1="31466" y1="14754" x2="62069" y2="2459"/>
                        <a14:foregroundMark x1="62069" y1="2459" x2="29741" y2="18852"/>
                        <a14:foregroundMark x1="29741" y1="18852" x2="70690" y2="8197"/>
                        <a14:foregroundMark x1="70690" y1="8197" x2="52155" y2="20492"/>
                        <a14:foregroundMark x1="52155" y1="20492" x2="97845" y2="16393"/>
                        <a14:foregroundMark x1="97845" y1="16393" x2="61207" y2="57377"/>
                        <a14:foregroundMark x1="61207" y1="57377" x2="98276" y2="22951"/>
                        <a14:foregroundMark x1="98276" y1="22951" x2="57759" y2="78689"/>
                        <a14:foregroundMark x1="57759" y1="78689" x2="94397" y2="48361"/>
                        <a14:foregroundMark x1="94397" y1="48361" x2="73707" y2="72951"/>
                        <a14:foregroundMark x1="73707" y1="72951" x2="92672" y2="49180"/>
                        <a14:foregroundMark x1="92672" y1="49180" x2="84914" y2="78689"/>
                        <a14:foregroundMark x1="84914" y1="78689" x2="94397" y2="55738"/>
                        <a14:foregroundMark x1="94397" y1="55738" x2="87069" y2="82787"/>
                        <a14:foregroundMark x1="87069" y1="82787" x2="98707" y2="52459"/>
                        <a14:foregroundMark x1="98707" y1="52459" x2="87500" y2="89344"/>
                        <a14:foregroundMark x1="87500" y1="89344" x2="94397" y2="68033"/>
                        <a14:foregroundMark x1="94397" y1="68033" x2="86638" y2="90984"/>
                        <a14:foregroundMark x1="86638" y1="90984" x2="97845" y2="68033"/>
                        <a14:foregroundMark x1="89995" y1="93623" x2="88793" y2="97541"/>
                        <a14:foregroundMark x1="97845" y1="68033" x2="90613" y2="91607"/>
                        <a14:foregroundMark x1="90214" y1="91500" x2="96121" y2="66393"/>
                        <a14:foregroundMark x1="88793" y1="97541" x2="90127" y2="91872"/>
                        <a14:foregroundMark x1="96121" y1="66393" x2="87500" y2="86066"/>
                        <a14:foregroundMark x1="87500" y1="86066" x2="98707" y2="60656"/>
                        <a14:foregroundMark x1="98707" y1="60656" x2="89224" y2="83607"/>
                        <a14:foregroundMark x1="89224" y1="83607" x2="78017" y2="68033"/>
                        <a14:foregroundMark x1="78017" y1="68033" x2="83621" y2="46721"/>
                        <a14:foregroundMark x1="83621" y1="46721" x2="68966" y2="91803"/>
                        <a14:foregroundMark x1="68966" y1="91803" x2="79310" y2="51639"/>
                        <a14:foregroundMark x1="79310" y1="51639" x2="61207" y2="98361"/>
                        <a14:foregroundMark x1="61207" y1="98361" x2="97845" y2="26230"/>
                        <a14:foregroundMark x1="97845" y1="26230" x2="75431" y2="88525"/>
                        <a14:foregroundMark x1="75431" y1="88525" x2="98276" y2="21311"/>
                        <a14:foregroundMark x1="98276" y1="21311" x2="70259" y2="90164"/>
                        <a14:foregroundMark x1="70259" y1="90164" x2="99138" y2="23770"/>
                        <a14:foregroundMark x1="99138" y1="23770" x2="70259" y2="92623"/>
                        <a14:foregroundMark x1="70259" y1="92623" x2="96121" y2="27049"/>
                        <a14:foregroundMark x1="96121" y1="27049" x2="69397" y2="72131"/>
                        <a14:foregroundMark x1="69397" y1="72131" x2="92241" y2="18852"/>
                        <a14:foregroundMark x1="92241" y1="18852" x2="64655" y2="73770"/>
                        <a14:foregroundMark x1="64655" y1="73770" x2="87069" y2="4098"/>
                        <a14:foregroundMark x1="87069" y1="4098" x2="47845" y2="80328"/>
                        <a14:foregroundMark x1="47845" y1="80328" x2="71121" y2="9836"/>
                        <a14:foregroundMark x1="71121" y1="9836" x2="16810" y2="96721"/>
                        <a14:foregroundMark x1="16810" y1="96721" x2="53448" y2="4098"/>
                        <a14:foregroundMark x1="53448" y1="4098" x2="17672" y2="83607"/>
                        <a14:foregroundMark x1="17672" y1="83607" x2="39655" y2="18852"/>
                        <a14:foregroundMark x1="39655" y1="18852" x2="9052" y2="77049"/>
                        <a14:foregroundMark x1="9052" y1="77049" x2="19397" y2="19672"/>
                        <a14:foregroundMark x1="19397" y1="19672" x2="7328" y2="48361"/>
                        <a14:foregroundMark x1="7328" y1="48361" x2="18966" y2="820"/>
                        <a14:foregroundMark x1="18966" y1="820" x2="6034" y2="18852"/>
                        <a14:foregroundMark x1="6034" y1="18852" x2="18103" y2="13115"/>
                        <a14:foregroundMark x1="18103" y1="13115" x2="19828" y2="66393"/>
                        <a14:foregroundMark x1="19828" y1="66393" x2="47414" y2="25410"/>
                        <a14:foregroundMark x1="47414" y1="25410" x2="38793" y2="68033"/>
                        <a14:foregroundMark x1="38793" y1="68033" x2="65948" y2="8197"/>
                        <a14:foregroundMark x1="65948" y1="8197" x2="45259" y2="76230"/>
                        <a14:foregroundMark x1="45259" y1="76230" x2="84483" y2="4918"/>
                        <a14:foregroundMark x1="84483" y1="4918" x2="75862" y2="33607"/>
                        <a14:foregroundMark x1="34914" y1="95082" x2="53879" y2="91803"/>
                        <a14:foregroundMark x1="53879" y1="91803" x2="40086" y2="90984"/>
                        <a14:foregroundMark x1="40086" y1="90984" x2="54741" y2="87705"/>
                        <a14:foregroundMark x1="54741" y1="87705" x2="30172" y2="95082"/>
                        <a14:foregroundMark x1="30172" y1="95082" x2="64224" y2="91803"/>
                        <a14:foregroundMark x1="11207" y1="75410" x2="1293" y2="5738"/>
                        <a14:foregroundMark x1="1293" y1="5738" x2="431" y2="84426"/>
                        <a14:foregroundMark x1="431" y1="84426" x2="1724" y2="50000"/>
                        <a14:foregroundMark x1="1724" y1="50000" x2="11207" y2="95082"/>
                        <a14:foregroundMark x1="11207" y1="95082" x2="12931" y2="51639"/>
                        <a14:foregroundMark x1="12931" y1="51639" x2="11207" y2="81148"/>
                        <a14:foregroundMark x1="11207" y1="81148" x2="10345" y2="55738"/>
                        <a14:foregroundMark x1="10345" y1="55738" x2="3879" y2="32787"/>
                        <a14:foregroundMark x1="3879" y1="32787" x2="3448" y2="79508"/>
                        <a14:foregroundMark x1="3448" y1="79508" x2="7759" y2="21311"/>
                        <a14:foregroundMark x1="7759" y1="21311" x2="5172" y2="90984"/>
                        <a14:foregroundMark x1="5172" y1="90984" x2="3879" y2="40164"/>
                        <a14:foregroundMark x1="3879" y1="40164" x2="2155" y2="67213"/>
                        <a14:foregroundMark x1="90948" y1="45082" x2="93103" y2="51639"/>
                        <a14:foregroundMark x1="92241" y1="87705" x2="93103" y2="84426"/>
                        <a14:foregroundMark x1="94397" y1="83607" x2="94397" y2="85246"/>
                        <a14:backgroundMark x1="98276" y1="93443" x2="99138" y2="92623"/>
                        <a14:backgroundMark x1="97414" y1="93443" x2="96983" y2="99180"/>
                        <a14:backgroundMark x1="96552" y1="95902" x2="96983" y2="96721"/>
                        <a14:backgroundMark x1="93534" y1="98361" x2="98707" y2="94262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78331" y="2185611"/>
            <a:ext cx="3888432" cy="2044778"/>
          </a:xfrm>
          <a:prstGeom prst="rect">
            <a:avLst/>
          </a:prstGeom>
        </p:spPr>
      </p:pic>
      <p:sp>
        <p:nvSpPr>
          <p:cNvPr id="13" name="Arco 12">
            <a:extLst>
              <a:ext uri="{FF2B5EF4-FFF2-40B4-BE49-F238E27FC236}">
                <a16:creationId xmlns:a16="http://schemas.microsoft.com/office/drawing/2014/main" id="{004C71EE-BE8F-496C-B7D5-99E617D89035}"/>
              </a:ext>
            </a:extLst>
          </p:cNvPr>
          <p:cNvSpPr/>
          <p:nvPr/>
        </p:nvSpPr>
        <p:spPr>
          <a:xfrm rot="17466371">
            <a:off x="4400216" y="1763831"/>
            <a:ext cx="2228671" cy="1160658"/>
          </a:xfrm>
          <a:prstGeom prst="arc">
            <a:avLst>
              <a:gd name="adj1" fmla="val 15359487"/>
              <a:gd name="adj2" fmla="val 2111662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21323A49-2912-43CD-8A85-16A27CCE5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2547" y="988298"/>
            <a:ext cx="2085037" cy="6752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600" dirty="0">
                <a:solidFill>
                  <a:schemeClr val="tx2"/>
                </a:solidFill>
              </a:rPr>
              <a:t>Elevazione totale della colonna d’acqua</a:t>
            </a:r>
          </a:p>
        </p:txBody>
      </p:sp>
      <p:sp>
        <p:nvSpPr>
          <p:cNvPr id="28" name="Arco 27">
            <a:extLst>
              <a:ext uri="{FF2B5EF4-FFF2-40B4-BE49-F238E27FC236}">
                <a16:creationId xmlns:a16="http://schemas.microsoft.com/office/drawing/2014/main" id="{71C8B57F-1405-4AA5-B0F2-8D5D89DEED94}"/>
              </a:ext>
            </a:extLst>
          </p:cNvPr>
          <p:cNvSpPr/>
          <p:nvPr/>
        </p:nvSpPr>
        <p:spPr>
          <a:xfrm rot="18452492">
            <a:off x="4850618" y="2307955"/>
            <a:ext cx="1769377" cy="666387"/>
          </a:xfrm>
          <a:prstGeom prst="arc">
            <a:avLst>
              <a:gd name="adj1" fmla="val 17934783"/>
              <a:gd name="adj2" fmla="val 213443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Segnaposto contenuto 2">
            <a:extLst>
              <a:ext uri="{FF2B5EF4-FFF2-40B4-BE49-F238E27FC236}">
                <a16:creationId xmlns:a16="http://schemas.microsoft.com/office/drawing/2014/main" id="{F285AB79-14EC-4D48-95F9-441CD2C46FBA}"/>
              </a:ext>
            </a:extLst>
          </p:cNvPr>
          <p:cNvSpPr txBox="1">
            <a:spLocks/>
          </p:cNvSpPr>
          <p:nvPr/>
        </p:nvSpPr>
        <p:spPr>
          <a:xfrm>
            <a:off x="6169297" y="1605858"/>
            <a:ext cx="2085037" cy="67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sz="1600" dirty="0">
                <a:solidFill>
                  <a:schemeClr val="tx2"/>
                </a:solidFill>
              </a:rPr>
              <a:t>Velocità orizzontale del fluido</a:t>
            </a:r>
          </a:p>
        </p:txBody>
      </p:sp>
      <p:sp>
        <p:nvSpPr>
          <p:cNvPr id="30" name="Arco 29">
            <a:extLst>
              <a:ext uri="{FF2B5EF4-FFF2-40B4-BE49-F238E27FC236}">
                <a16:creationId xmlns:a16="http://schemas.microsoft.com/office/drawing/2014/main" id="{405594AA-705C-4798-B7FD-736A0C2A2D9A}"/>
              </a:ext>
            </a:extLst>
          </p:cNvPr>
          <p:cNvSpPr/>
          <p:nvPr/>
        </p:nvSpPr>
        <p:spPr>
          <a:xfrm rot="15725498">
            <a:off x="6948295" y="2511175"/>
            <a:ext cx="896316" cy="743631"/>
          </a:xfrm>
          <a:prstGeom prst="arc">
            <a:avLst>
              <a:gd name="adj1" fmla="val 15359487"/>
              <a:gd name="adj2" fmla="val 240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A838C2C6-1112-424B-86D4-2251A3124BB4}"/>
              </a:ext>
            </a:extLst>
          </p:cNvPr>
          <p:cNvSpPr txBox="1">
            <a:spLocks/>
          </p:cNvSpPr>
          <p:nvPr/>
        </p:nvSpPr>
        <p:spPr>
          <a:xfrm>
            <a:off x="7306489" y="2116111"/>
            <a:ext cx="1606533" cy="67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sz="1600" dirty="0">
                <a:solidFill>
                  <a:schemeClr val="tx2"/>
                </a:solidFill>
              </a:rPr>
              <a:t>Velocità verticale del fluido</a:t>
            </a:r>
          </a:p>
        </p:txBody>
      </p:sp>
      <p:sp>
        <p:nvSpPr>
          <p:cNvPr id="32" name="Arco 31">
            <a:extLst>
              <a:ext uri="{FF2B5EF4-FFF2-40B4-BE49-F238E27FC236}">
                <a16:creationId xmlns:a16="http://schemas.microsoft.com/office/drawing/2014/main" id="{047182EC-F96D-4E4C-8A13-2A2EE91EED50}"/>
              </a:ext>
            </a:extLst>
          </p:cNvPr>
          <p:cNvSpPr/>
          <p:nvPr/>
        </p:nvSpPr>
        <p:spPr>
          <a:xfrm rot="7702840">
            <a:off x="3444987" y="3520564"/>
            <a:ext cx="1769377" cy="666387"/>
          </a:xfrm>
          <a:prstGeom prst="arc">
            <a:avLst>
              <a:gd name="adj1" fmla="val 17934783"/>
              <a:gd name="adj2" fmla="val 213443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Segnaposto contenuto 2">
            <a:extLst>
              <a:ext uri="{FF2B5EF4-FFF2-40B4-BE49-F238E27FC236}">
                <a16:creationId xmlns:a16="http://schemas.microsoft.com/office/drawing/2014/main" id="{727D577E-57E8-47C9-8093-CC7300C88D4E}"/>
              </a:ext>
            </a:extLst>
          </p:cNvPr>
          <p:cNvSpPr txBox="1">
            <a:spLocks/>
          </p:cNvSpPr>
          <p:nvPr/>
        </p:nvSpPr>
        <p:spPr>
          <a:xfrm>
            <a:off x="2066668" y="4230389"/>
            <a:ext cx="2085037" cy="67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sz="1600" dirty="0">
                <a:solidFill>
                  <a:schemeClr val="tx2"/>
                </a:solidFill>
              </a:rPr>
              <a:t>Variabile temporale</a:t>
            </a:r>
          </a:p>
        </p:txBody>
      </p:sp>
      <p:sp>
        <p:nvSpPr>
          <p:cNvPr id="34" name="Arco 33">
            <a:extLst>
              <a:ext uri="{FF2B5EF4-FFF2-40B4-BE49-F238E27FC236}">
                <a16:creationId xmlns:a16="http://schemas.microsoft.com/office/drawing/2014/main" id="{EB8CEAFA-0A30-4F12-B49B-92C4D4D0B905}"/>
              </a:ext>
            </a:extLst>
          </p:cNvPr>
          <p:cNvSpPr/>
          <p:nvPr/>
        </p:nvSpPr>
        <p:spPr>
          <a:xfrm rot="12736539">
            <a:off x="5107337" y="4241649"/>
            <a:ext cx="1769377" cy="666387"/>
          </a:xfrm>
          <a:prstGeom prst="arc">
            <a:avLst>
              <a:gd name="adj1" fmla="val 15025710"/>
              <a:gd name="adj2" fmla="val 213443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7771789F-0E39-4FB8-9B5C-7AF4FCDF210B}"/>
              </a:ext>
            </a:extLst>
          </p:cNvPr>
          <p:cNvSpPr/>
          <p:nvPr/>
        </p:nvSpPr>
        <p:spPr>
          <a:xfrm rot="13905995">
            <a:off x="5496944" y="4505098"/>
            <a:ext cx="1769377" cy="666387"/>
          </a:xfrm>
          <a:prstGeom prst="arc">
            <a:avLst>
              <a:gd name="adj1" fmla="val 17934783"/>
              <a:gd name="adj2" fmla="val 213443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Segnaposto contenuto 2">
            <a:extLst>
              <a:ext uri="{FF2B5EF4-FFF2-40B4-BE49-F238E27FC236}">
                <a16:creationId xmlns:a16="http://schemas.microsoft.com/office/drawing/2014/main" id="{B64E964A-F6C4-41FE-99C6-3E33A6F46EBD}"/>
              </a:ext>
            </a:extLst>
          </p:cNvPr>
          <p:cNvSpPr txBox="1">
            <a:spLocks/>
          </p:cNvSpPr>
          <p:nvPr/>
        </p:nvSpPr>
        <p:spPr>
          <a:xfrm>
            <a:off x="5673556" y="4831373"/>
            <a:ext cx="1184413" cy="67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sz="1600" dirty="0">
                <a:solidFill>
                  <a:schemeClr val="tx2"/>
                </a:solidFill>
              </a:rPr>
              <a:t>Variabili spaziali</a:t>
            </a: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3BCE35A3-BBB4-4BA8-AA4C-B9E90FB2CD9A}"/>
              </a:ext>
            </a:extLst>
          </p:cNvPr>
          <p:cNvSpPr/>
          <p:nvPr/>
        </p:nvSpPr>
        <p:spPr>
          <a:xfrm>
            <a:off x="3694023" y="2278006"/>
            <a:ext cx="382397" cy="1862037"/>
          </a:xfrm>
          <a:prstGeom prst="leftBrace">
            <a:avLst>
              <a:gd name="adj1" fmla="val 839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68E6F90B-75B2-4136-B107-6B7E9ED82E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31" b="92969" l="25000" r="92383">
                        <a14:foregroundMark x1="34375" y1="57813" x2="25195" y2="91797"/>
                        <a14:foregroundMark x1="25195" y1="93359" x2="27539" y2="85156"/>
                        <a14:foregroundMark x1="52344" y1="24219" x2="52344" y2="24219"/>
                        <a14:foregroundMark x1="46875" y1="13477" x2="46875" y2="13477"/>
                        <a14:foregroundMark x1="45703" y1="17969" x2="45703" y2="17969"/>
                        <a14:foregroundMark x1="49414" y1="7422" x2="49414" y2="7422"/>
                        <a14:foregroundMark x1="51172" y1="7031" x2="51172" y2="7031"/>
                        <a14:foregroundMark x1="51563" y1="24219" x2="51563" y2="24219"/>
                        <a14:foregroundMark x1="51172" y1="22070" x2="51172" y2="22070"/>
                        <a14:foregroundMark x1="48438" y1="22852" x2="42188" y2="27539"/>
                        <a14:backgroundMark x1="30859" y1="92969" x2="30859" y2="92969"/>
                        <a14:backgroundMark x1="35156" y1="85156" x2="35156" y2="85156"/>
                        <a14:backgroundMark x1="54297" y1="71484" x2="54297" y2="71484"/>
                        <a14:backgroundMark x1="60547" y1="69922" x2="60547" y2="69922"/>
                        <a14:backgroundMark x1="39453" y1="65625" x2="39453" y2="65625"/>
                      </a14:backgroundRemoval>
                    </a14:imgEffect>
                  </a14:imgLayer>
                </a14:imgProps>
              </a:ext>
            </a:extLst>
          </a:blip>
          <a:srcRect l="24530" b="5704"/>
          <a:stretch/>
        </p:blipFill>
        <p:spPr>
          <a:xfrm>
            <a:off x="7587030" y="2753532"/>
            <a:ext cx="1132182" cy="141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81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Titolo 1">
            <a:extLst>
              <a:ext uri="{FF2B5EF4-FFF2-40B4-BE49-F238E27FC236}">
                <a16:creationId xmlns:a16="http://schemas.microsoft.com/office/drawing/2014/main" id="{CB193922-3FCD-4107-893D-AEAB2494C381}"/>
              </a:ext>
            </a:extLst>
          </p:cNvPr>
          <p:cNvSpPr txBox="1">
            <a:spLocks/>
          </p:cNvSpPr>
          <p:nvPr/>
        </p:nvSpPr>
        <p:spPr>
          <a:xfrm>
            <a:off x="5652120" y="2839919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Shallow water equations in una dimensione</a:t>
            </a:r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2FC1D07B-7394-4764-BB13-2F59671ABA1B}"/>
              </a:ext>
            </a:extLst>
          </p:cNvPr>
          <p:cNvSpPr/>
          <p:nvPr/>
        </p:nvSpPr>
        <p:spPr>
          <a:xfrm>
            <a:off x="476769" y="2890109"/>
            <a:ext cx="382397" cy="1438856"/>
          </a:xfrm>
          <a:prstGeom prst="leftBrace">
            <a:avLst>
              <a:gd name="adj1" fmla="val 839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Arco 2">
            <a:extLst>
              <a:ext uri="{FF2B5EF4-FFF2-40B4-BE49-F238E27FC236}">
                <a16:creationId xmlns:a16="http://schemas.microsoft.com/office/drawing/2014/main" id="{0678C3CD-2C32-4DC1-8D26-D580E7285C35}"/>
              </a:ext>
            </a:extLst>
          </p:cNvPr>
          <p:cNvSpPr/>
          <p:nvPr/>
        </p:nvSpPr>
        <p:spPr>
          <a:xfrm rot="3563462">
            <a:off x="966771" y="2256824"/>
            <a:ext cx="1779834" cy="1745034"/>
          </a:xfrm>
          <a:prstGeom prst="arc">
            <a:avLst>
              <a:gd name="adj1" fmla="val 13995950"/>
              <a:gd name="adj2" fmla="val 177588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64CC91BA-315F-4339-9A28-44B23F32C0C0}"/>
              </a:ext>
            </a:extLst>
          </p:cNvPr>
          <p:cNvSpPr txBox="1">
            <a:spLocks/>
          </p:cNvSpPr>
          <p:nvPr/>
        </p:nvSpPr>
        <p:spPr>
          <a:xfrm>
            <a:off x="3439504" y="4647830"/>
            <a:ext cx="1327245" cy="67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sz="1600" dirty="0">
                <a:solidFill>
                  <a:schemeClr val="tx2"/>
                </a:solidFill>
              </a:rPr>
              <a:t>b = Altezza del fondale</a:t>
            </a:r>
          </a:p>
        </p:txBody>
      </p:sp>
      <p:sp>
        <p:nvSpPr>
          <p:cNvPr id="20" name="Arco 19">
            <a:extLst>
              <a:ext uri="{FF2B5EF4-FFF2-40B4-BE49-F238E27FC236}">
                <a16:creationId xmlns:a16="http://schemas.microsoft.com/office/drawing/2014/main" id="{F6C932D9-86DB-40C5-8D38-88FA394385EE}"/>
              </a:ext>
            </a:extLst>
          </p:cNvPr>
          <p:cNvSpPr/>
          <p:nvPr/>
        </p:nvSpPr>
        <p:spPr>
          <a:xfrm rot="17765549">
            <a:off x="3696123" y="2285753"/>
            <a:ext cx="1210686" cy="1745034"/>
          </a:xfrm>
          <a:prstGeom prst="arc">
            <a:avLst>
              <a:gd name="adj1" fmla="val 14771912"/>
              <a:gd name="adj2" fmla="val 190100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F43B6DAD-C1BE-43CF-B41B-5B80F4D1DE23}"/>
              </a:ext>
            </a:extLst>
          </p:cNvPr>
          <p:cNvSpPr txBox="1">
            <a:spLocks/>
          </p:cNvSpPr>
          <p:nvPr/>
        </p:nvSpPr>
        <p:spPr>
          <a:xfrm>
            <a:off x="4144654" y="2170548"/>
            <a:ext cx="2254119" cy="67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sz="1600" dirty="0">
                <a:solidFill>
                  <a:schemeClr val="tx2"/>
                </a:solidFill>
              </a:rPr>
              <a:t>u = Velocità orizzontale</a:t>
            </a:r>
          </a:p>
        </p:txBody>
      </p:sp>
      <p:sp>
        <p:nvSpPr>
          <p:cNvPr id="22" name="Arco 21">
            <a:extLst>
              <a:ext uri="{FF2B5EF4-FFF2-40B4-BE49-F238E27FC236}">
                <a16:creationId xmlns:a16="http://schemas.microsoft.com/office/drawing/2014/main" id="{335BAB93-BA59-4127-BB33-8B50CFC30B7F}"/>
              </a:ext>
            </a:extLst>
          </p:cNvPr>
          <p:cNvSpPr/>
          <p:nvPr/>
        </p:nvSpPr>
        <p:spPr>
          <a:xfrm rot="8310421">
            <a:off x="894493" y="3095401"/>
            <a:ext cx="1779834" cy="1745034"/>
          </a:xfrm>
          <a:prstGeom prst="arc">
            <a:avLst>
              <a:gd name="adj1" fmla="val 13995950"/>
              <a:gd name="adj2" fmla="val 185467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3E7811D6-82AD-4372-BFCD-29B4B0830BAD}"/>
              </a:ext>
            </a:extLst>
          </p:cNvPr>
          <p:cNvSpPr txBox="1">
            <a:spLocks/>
          </p:cNvSpPr>
          <p:nvPr/>
        </p:nvSpPr>
        <p:spPr>
          <a:xfrm>
            <a:off x="742087" y="4481589"/>
            <a:ext cx="1237625" cy="67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sz="1600" dirty="0">
                <a:solidFill>
                  <a:schemeClr val="tx2"/>
                </a:solidFill>
              </a:rPr>
              <a:t>g = Gravità</a:t>
            </a:r>
          </a:p>
        </p:txBody>
      </p:sp>
      <p:sp>
        <p:nvSpPr>
          <p:cNvPr id="24" name="Arco 23">
            <a:extLst>
              <a:ext uri="{FF2B5EF4-FFF2-40B4-BE49-F238E27FC236}">
                <a16:creationId xmlns:a16="http://schemas.microsoft.com/office/drawing/2014/main" id="{96B2EE73-7DCD-4F59-A51F-749961EB1D45}"/>
              </a:ext>
            </a:extLst>
          </p:cNvPr>
          <p:cNvSpPr/>
          <p:nvPr/>
        </p:nvSpPr>
        <p:spPr>
          <a:xfrm rot="7406647">
            <a:off x="3542242" y="3233336"/>
            <a:ext cx="1779834" cy="1745034"/>
          </a:xfrm>
          <a:prstGeom prst="arc">
            <a:avLst>
              <a:gd name="adj1" fmla="val 13995950"/>
              <a:gd name="adj2" fmla="val 191843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BB77A89C-0776-4406-9472-D93596DFEEE4}"/>
              </a:ext>
            </a:extLst>
          </p:cNvPr>
          <p:cNvSpPr txBox="1">
            <a:spLocks/>
          </p:cNvSpPr>
          <p:nvPr/>
        </p:nvSpPr>
        <p:spPr>
          <a:xfrm>
            <a:off x="664132" y="1920359"/>
            <a:ext cx="2085037" cy="67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sz="1600" dirty="0">
                <a:solidFill>
                  <a:schemeClr val="tx2"/>
                </a:solidFill>
              </a:rPr>
              <a:t>h = Profondità del fondale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4069E61-6045-41F4-82BB-6A86B9381CEF}"/>
                  </a:ext>
                </a:extLst>
              </p:cNvPr>
              <p:cNvSpPr txBox="1"/>
              <p:nvPr/>
            </p:nvSpPr>
            <p:spPr>
              <a:xfrm>
                <a:off x="209129" y="2856998"/>
                <a:ext cx="5810027" cy="736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h𝑑𝑥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h𝑢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4069E61-6045-41F4-82BB-6A86B9381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29" y="2856998"/>
                <a:ext cx="5810027" cy="7362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13FACDD6-AF28-479A-908F-509885564F3A}"/>
                  </a:ext>
                </a:extLst>
              </p:cNvPr>
              <p:cNvSpPr txBox="1"/>
              <p:nvPr/>
            </p:nvSpPr>
            <p:spPr>
              <a:xfrm>
                <a:off x="436873" y="3562095"/>
                <a:ext cx="5810027" cy="725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h𝑑𝑥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nary>
                      <m:nary>
                        <m:nary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13FACDD6-AF28-479A-908F-509885564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73" y="3562095"/>
                <a:ext cx="5810027" cy="725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 descr="Medusa jellyfish illustration - Transparent PNG &amp; SVG vector file">
            <a:extLst>
              <a:ext uri="{FF2B5EF4-FFF2-40B4-BE49-F238E27FC236}">
                <a16:creationId xmlns:a16="http://schemas.microsoft.com/office/drawing/2014/main" id="{F66DE24E-1C42-4425-9684-D28B1E85D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88" y="948379"/>
            <a:ext cx="1180524" cy="118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elocità Immagini PNG | Vettori e file PSD | Scarica gratis su Pngtree">
            <a:extLst>
              <a:ext uri="{FF2B5EF4-FFF2-40B4-BE49-F238E27FC236}">
                <a16:creationId xmlns:a16="http://schemas.microsoft.com/office/drawing/2014/main" id="{391653AC-97C9-478D-8894-6B98283B8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5556" y1="33056" x2="55556" y2="33056"/>
                        <a14:foregroundMark x1="45833" y1="34167" x2="45833" y2="34167"/>
                        <a14:foregroundMark x1="41111" y1="37778" x2="41111" y2="3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841" y="1347100"/>
            <a:ext cx="1446350" cy="144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3F3EFE6-BA1F-4425-949F-A377EBB894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69" y="4994030"/>
            <a:ext cx="1624182" cy="121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09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itolo 1">
            <a:extLst>
              <a:ext uri="{FF2B5EF4-FFF2-40B4-BE49-F238E27FC236}">
                <a16:creationId xmlns:a16="http://schemas.microsoft.com/office/drawing/2014/main" id="{1DFB020F-7D06-4E57-A5DA-2540F985A55E}"/>
              </a:ext>
            </a:extLst>
          </p:cNvPr>
          <p:cNvSpPr txBox="1">
            <a:spLocks/>
          </p:cNvSpPr>
          <p:nvPr/>
        </p:nvSpPr>
        <p:spPr>
          <a:xfrm>
            <a:off x="251520" y="2702487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Shallow water equations in una dimensione</a:t>
            </a:r>
          </a:p>
        </p:txBody>
      </p:sp>
      <p:pic>
        <p:nvPicPr>
          <p:cNvPr id="9220" name="Picture 4" descr="omino-lente (1) » ChiediloQui.it">
            <a:extLst>
              <a:ext uri="{FF2B5EF4-FFF2-40B4-BE49-F238E27FC236}">
                <a16:creationId xmlns:a16="http://schemas.microsoft.com/office/drawing/2014/main" id="{D967CE95-A2ED-4D13-8F5C-480BBC335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026601"/>
            <a:ext cx="1364716" cy="137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Segnaposto contenuto 2">
            <a:extLst>
              <a:ext uri="{FF2B5EF4-FFF2-40B4-BE49-F238E27FC236}">
                <a16:creationId xmlns:a16="http://schemas.microsoft.com/office/drawing/2014/main" id="{B01B14E3-AFDD-4376-91A2-8B37CBA3F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5390" y="2531008"/>
            <a:ext cx="4596404" cy="1918863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Le due equazioni rappresentano rispettivamente la </a:t>
            </a:r>
            <a:r>
              <a:rPr lang="it-IT" sz="1600" b="1" dirty="0">
                <a:solidFill>
                  <a:schemeClr val="tx2"/>
                </a:solidFill>
              </a:rPr>
              <a:t>legge di conservazione della massa </a:t>
            </a:r>
            <a:r>
              <a:rPr lang="it-IT" sz="1600" dirty="0">
                <a:solidFill>
                  <a:schemeClr val="tx2"/>
                </a:solidFill>
              </a:rPr>
              <a:t>e la </a:t>
            </a:r>
            <a:r>
              <a:rPr lang="it-IT" sz="1600" b="1" dirty="0">
                <a:solidFill>
                  <a:schemeClr val="tx2"/>
                </a:solidFill>
              </a:rPr>
              <a:t>legge di conservazione del momento</a:t>
            </a:r>
            <a:r>
              <a:rPr lang="it-IT" sz="1600" dirty="0">
                <a:solidFill>
                  <a:schemeClr val="tx2"/>
                </a:solidFill>
              </a:rPr>
              <a:t>, entrambe applicate ai fluidi</a:t>
            </a:r>
          </a:p>
          <a:p>
            <a:r>
              <a:rPr lang="it-IT" sz="1600" dirty="0">
                <a:solidFill>
                  <a:schemeClr val="tx2"/>
                </a:solidFill>
              </a:rPr>
              <a:t>Le due leggi sono scritte in forma integrale</a:t>
            </a:r>
          </a:p>
        </p:txBody>
      </p:sp>
      <p:pic>
        <p:nvPicPr>
          <p:cNvPr id="9224" name="Picture 8" descr="Spiga Di Grano Vettoriali, Illustrazioni E Clipart">
            <a:extLst>
              <a:ext uri="{FF2B5EF4-FFF2-40B4-BE49-F238E27FC236}">
                <a16:creationId xmlns:a16="http://schemas.microsoft.com/office/drawing/2014/main" id="{B21F8C6F-16FE-476C-9037-AD10DEBF7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7" t="14300" r="36043" b="14300"/>
          <a:stretch/>
        </p:blipFill>
        <p:spPr bwMode="auto">
          <a:xfrm rot="4033613">
            <a:off x="5889427" y="3927634"/>
            <a:ext cx="699952" cy="144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899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Segnaposto contenuto 2">
            <a:extLst>
              <a:ext uri="{FF2B5EF4-FFF2-40B4-BE49-F238E27FC236}">
                <a16:creationId xmlns:a16="http://schemas.microsoft.com/office/drawing/2014/main" id="{D1FBC3DC-5FA1-4377-A16A-079B59C1A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94" y="1939055"/>
            <a:ext cx="4805239" cy="49792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600" dirty="0">
                <a:solidFill>
                  <a:schemeClr val="tx2"/>
                </a:solidFill>
              </a:rPr>
              <a:t>Riscrivendo le equazioni in forma matriciale otteniamo</a:t>
            </a:r>
          </a:p>
        </p:txBody>
      </p:sp>
      <p:sp>
        <p:nvSpPr>
          <p:cNvPr id="17" name="Arco 16">
            <a:extLst>
              <a:ext uri="{FF2B5EF4-FFF2-40B4-BE49-F238E27FC236}">
                <a16:creationId xmlns:a16="http://schemas.microsoft.com/office/drawing/2014/main" id="{7E134C27-D894-4BBA-A3EA-9A43BE3DE123}"/>
              </a:ext>
            </a:extLst>
          </p:cNvPr>
          <p:cNvSpPr/>
          <p:nvPr/>
        </p:nvSpPr>
        <p:spPr>
          <a:xfrm rot="15559909">
            <a:off x="1583914" y="3466331"/>
            <a:ext cx="1641557" cy="2089020"/>
          </a:xfrm>
          <a:prstGeom prst="arc">
            <a:avLst>
              <a:gd name="adj1" fmla="val 10795391"/>
              <a:gd name="adj2" fmla="val 1854674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Arco 17">
            <a:extLst>
              <a:ext uri="{FF2B5EF4-FFF2-40B4-BE49-F238E27FC236}">
                <a16:creationId xmlns:a16="http://schemas.microsoft.com/office/drawing/2014/main" id="{7A18A70E-BC17-4A63-A064-3B9FCA11678E}"/>
              </a:ext>
            </a:extLst>
          </p:cNvPr>
          <p:cNvSpPr/>
          <p:nvPr/>
        </p:nvSpPr>
        <p:spPr>
          <a:xfrm rot="17835023">
            <a:off x="3068744" y="4071907"/>
            <a:ext cx="1361841" cy="1745034"/>
          </a:xfrm>
          <a:prstGeom prst="arc">
            <a:avLst>
              <a:gd name="adj1" fmla="val 14341813"/>
              <a:gd name="adj2" fmla="val 172074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 descr="Immagine che contiene elettronico, sedendo, dispositivo&#10;&#10;Descrizione generata automaticamente">
            <a:extLst>
              <a:ext uri="{FF2B5EF4-FFF2-40B4-BE49-F238E27FC236}">
                <a16:creationId xmlns:a16="http://schemas.microsoft.com/office/drawing/2014/main" id="{8941E6EF-AB78-4736-9F70-5AFB2992C2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628" y="3241116"/>
            <a:ext cx="3644638" cy="1952484"/>
          </a:xfrm>
          <a:prstGeom prst="rect">
            <a:avLst/>
          </a:prstGeom>
        </p:spPr>
      </p:pic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36AD2EBD-AE15-4AB8-BAFD-3B583AF71189}"/>
              </a:ext>
            </a:extLst>
          </p:cNvPr>
          <p:cNvSpPr txBox="1">
            <a:spLocks/>
          </p:cNvSpPr>
          <p:nvPr/>
        </p:nvSpPr>
        <p:spPr>
          <a:xfrm>
            <a:off x="2656210" y="5012871"/>
            <a:ext cx="2491853" cy="497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sz="1600" dirty="0">
                <a:solidFill>
                  <a:schemeClr val="tx2"/>
                </a:solidFill>
              </a:rPr>
              <a:t>I pedici indicano una differenziazione della matrice</a:t>
            </a:r>
          </a:p>
        </p:txBody>
      </p:sp>
      <p:sp>
        <p:nvSpPr>
          <p:cNvPr id="51" name="Titolo 1">
            <a:extLst>
              <a:ext uri="{FF2B5EF4-FFF2-40B4-BE49-F238E27FC236}">
                <a16:creationId xmlns:a16="http://schemas.microsoft.com/office/drawing/2014/main" id="{CB193922-3FCD-4107-893D-AEAB2494C381}"/>
              </a:ext>
            </a:extLst>
          </p:cNvPr>
          <p:cNvSpPr txBox="1">
            <a:spLocks/>
          </p:cNvSpPr>
          <p:nvPr/>
        </p:nvSpPr>
        <p:spPr>
          <a:xfrm>
            <a:off x="5543242" y="2485819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Shallow water equations in una dimensione</a:t>
            </a:r>
          </a:p>
        </p:txBody>
      </p:sp>
      <p:pic>
        <p:nvPicPr>
          <p:cNvPr id="20482" name="Picture 2" descr="Scrivere un articolo con completezza | Guadagno col blog">
            <a:extLst>
              <a:ext uri="{FF2B5EF4-FFF2-40B4-BE49-F238E27FC236}">
                <a16:creationId xmlns:a16="http://schemas.microsoft.com/office/drawing/2014/main" id="{F6A9206D-0AD1-4CE3-B32A-6BDE0A6CF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6" t="-2714" r="30520"/>
          <a:stretch/>
        </p:blipFill>
        <p:spPr bwMode="auto">
          <a:xfrm>
            <a:off x="758189" y="2312120"/>
            <a:ext cx="704262" cy="133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B21B5C7-13B9-42E7-85EF-A7235B5FEE31}"/>
                  </a:ext>
                </a:extLst>
              </p:cNvPr>
              <p:cNvSpPr txBox="1"/>
              <p:nvPr/>
            </p:nvSpPr>
            <p:spPr>
              <a:xfrm>
                <a:off x="771098" y="3259740"/>
                <a:ext cx="4195992" cy="1008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h𝑢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p>
                                          <m:sSupPr>
                                            <m:ctrlP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p>
                                            <m:r>
                                              <a:rPr lang="it-IT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sSup>
                                      <m:sSup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𝑔h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B21B5C7-13B9-42E7-85EF-A7235B5FE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98" y="3259740"/>
                <a:ext cx="4195992" cy="1008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436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olo 1">
            <a:extLst>
              <a:ext uri="{FF2B5EF4-FFF2-40B4-BE49-F238E27FC236}">
                <a16:creationId xmlns:a16="http://schemas.microsoft.com/office/drawing/2014/main" id="{398F9E20-815B-4D1E-ACE1-2DC3C5BA39E3}"/>
              </a:ext>
            </a:extLst>
          </p:cNvPr>
          <p:cNvSpPr txBox="1">
            <a:spLocks/>
          </p:cNvSpPr>
          <p:nvPr/>
        </p:nvSpPr>
        <p:spPr>
          <a:xfrm>
            <a:off x="395536" y="2476054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Shallow water equations in una dimensione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969CD87A-E702-42EB-83F9-85419ED0B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6224" y="2154479"/>
            <a:ext cx="4679225" cy="72564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it-IT" sz="1600" dirty="0">
                <a:solidFill>
                  <a:schemeClr val="tx2"/>
                </a:solidFill>
              </a:rPr>
              <a:t>Manipolando le matrici otteniamo una forma più nota delle SWE, quella meno problematica da usare per un modello su larga scala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F659474-1087-4DC9-B806-9D3623FC3637}"/>
                  </a:ext>
                </a:extLst>
              </p:cNvPr>
              <p:cNvSpPr txBox="1"/>
              <p:nvPr/>
            </p:nvSpPr>
            <p:spPr>
              <a:xfrm>
                <a:off x="4385753" y="2970926"/>
                <a:ext cx="4032448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6F659474-1087-4DC9-B806-9D3623FC3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53" y="2970926"/>
                <a:ext cx="4032448" cy="916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o 17">
            <a:extLst>
              <a:ext uri="{FF2B5EF4-FFF2-40B4-BE49-F238E27FC236}">
                <a16:creationId xmlns:a16="http://schemas.microsoft.com/office/drawing/2014/main" id="{BBCC2C44-BC54-434C-A36D-EB3BF4887BFD}"/>
              </a:ext>
            </a:extLst>
          </p:cNvPr>
          <p:cNvSpPr/>
          <p:nvPr/>
        </p:nvSpPr>
        <p:spPr>
          <a:xfrm rot="7506036">
            <a:off x="4289962" y="2332037"/>
            <a:ext cx="2984590" cy="2755236"/>
          </a:xfrm>
          <a:prstGeom prst="arc">
            <a:avLst>
              <a:gd name="adj1" fmla="val 14341813"/>
              <a:gd name="adj2" fmla="val 18538351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C3A69052-6DE8-423D-BBD3-1659919CE109}"/>
              </a:ext>
            </a:extLst>
          </p:cNvPr>
          <p:cNvSpPr txBox="1">
            <a:spLocks/>
          </p:cNvSpPr>
          <p:nvPr/>
        </p:nvSpPr>
        <p:spPr>
          <a:xfrm>
            <a:off x="4572000" y="4826270"/>
            <a:ext cx="1850892" cy="497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sz="1600" dirty="0">
                <a:solidFill>
                  <a:schemeClr val="accent3"/>
                </a:solidFill>
              </a:rPr>
              <a:t>η</a:t>
            </a:r>
            <a:r>
              <a:rPr lang="it-IT" sz="1600" dirty="0">
                <a:solidFill>
                  <a:schemeClr val="accent3"/>
                </a:solidFill>
              </a:rPr>
              <a:t> = elevazione della superficie d’acqua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egnaposto contenuto 2">
                <a:extLst>
                  <a:ext uri="{FF2B5EF4-FFF2-40B4-BE49-F238E27FC236}">
                    <a16:creationId xmlns:a16="http://schemas.microsoft.com/office/drawing/2014/main" id="{1F60A96A-51AE-4432-A1DC-752EA870D4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4378" y="5007869"/>
                <a:ext cx="1471087" cy="49792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it-IT" sz="2000" dirty="0"/>
              </a:p>
              <a:p>
                <a:pPr marL="0" indent="0">
                  <a:buFont typeface="Arial" pitchFamily="34" charset="0"/>
                  <a:buNone/>
                </a:pPr>
                <a:endParaRPr lang="it-IT" sz="1800" dirty="0"/>
              </a:p>
            </p:txBody>
          </p:sp>
        </mc:Choice>
        <mc:Fallback xmlns="">
          <p:sp>
            <p:nvSpPr>
              <p:cNvPr id="20" name="Segnaposto contenuto 2">
                <a:extLst>
                  <a:ext uri="{FF2B5EF4-FFF2-40B4-BE49-F238E27FC236}">
                    <a16:creationId xmlns:a16="http://schemas.microsoft.com/office/drawing/2014/main" id="{1F60A96A-51AE-4432-A1DC-752EA870D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378" y="5007869"/>
                <a:ext cx="1471087" cy="497923"/>
              </a:xfrm>
              <a:prstGeom prst="rect">
                <a:avLst/>
              </a:prstGeom>
              <a:blipFill>
                <a:blip r:embed="rId3"/>
                <a:stretch>
                  <a:fillRect t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neve, scuro, uomo, sciando&#10;&#10;Descrizione generata automaticamente">
            <a:extLst>
              <a:ext uri="{FF2B5EF4-FFF2-40B4-BE49-F238E27FC236}">
                <a16:creationId xmlns:a16="http://schemas.microsoft.com/office/drawing/2014/main" id="{F66FBE98-162E-4353-AFB7-C958AABA63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019" y="3936672"/>
            <a:ext cx="1267206" cy="85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77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13A173-8EBC-4547-B3DE-0D2A97EED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01859"/>
            <a:ext cx="3097638" cy="4054282"/>
          </a:xfrm>
        </p:spPr>
        <p:txBody>
          <a:bodyPr>
            <a:normAutofit/>
          </a:bodyPr>
          <a:lstStyle/>
          <a:p>
            <a:r>
              <a:rPr lang="it-IT" sz="3100" dirty="0">
                <a:solidFill>
                  <a:schemeClr val="tx2"/>
                </a:solidFill>
              </a:rPr>
              <a:t>Cos’è uno tsunami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562E22-8356-4C49-8E0C-1C19986E8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350" y="1553134"/>
            <a:ext cx="4596404" cy="3751732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Il termine </a:t>
            </a:r>
            <a:r>
              <a:rPr lang="it-IT" sz="1600" b="1" dirty="0">
                <a:solidFill>
                  <a:schemeClr val="tx2"/>
                </a:solidFill>
              </a:rPr>
              <a:t>Tsunami</a:t>
            </a:r>
            <a:r>
              <a:rPr lang="it-IT" sz="1600" dirty="0">
                <a:solidFill>
                  <a:schemeClr val="tx2"/>
                </a:solidFill>
              </a:rPr>
              <a:t> è stato ideato per descrivere un moto ondoso anomalo in un porto</a:t>
            </a:r>
          </a:p>
          <a:p>
            <a:r>
              <a:rPr lang="it-IT" sz="1600" dirty="0">
                <a:solidFill>
                  <a:schemeClr val="tx2"/>
                </a:solidFill>
              </a:rPr>
              <a:t>Infatti, il termine deriva dal giapponese e significa letteralmente «</a:t>
            </a:r>
            <a:r>
              <a:rPr lang="it-IT" sz="1600" i="1" dirty="0">
                <a:solidFill>
                  <a:schemeClr val="tx2"/>
                </a:solidFill>
              </a:rPr>
              <a:t>onda del porto»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8" name="Picture 6" descr="Giapponese Scrittura Sano - Grafica vettoriale gratuita su Pixabay">
            <a:extLst>
              <a:ext uri="{FF2B5EF4-FFF2-40B4-BE49-F238E27FC236}">
                <a16:creationId xmlns:a16="http://schemas.microsoft.com/office/drawing/2014/main" id="{609F0690-124A-4830-93E8-0E7850024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97" y="3212976"/>
            <a:ext cx="753434" cy="70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C99368B-9533-4C43-AC4B-CDE24A785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1" t="8000" r="5124" b="9051"/>
          <a:stretch/>
        </p:blipFill>
        <p:spPr bwMode="auto">
          <a:xfrm>
            <a:off x="4480610" y="1922647"/>
            <a:ext cx="1043720" cy="99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943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DD120C8D-D168-471B-B46E-89E13E75A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62" t="27590" r="20863" b="45798"/>
          <a:stretch/>
        </p:blipFill>
        <p:spPr>
          <a:xfrm>
            <a:off x="1418959" y="2561668"/>
            <a:ext cx="681419" cy="71927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E6B2FD7-0DC2-4076-9EEF-FAC6269CB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1"/>
          <a:stretch/>
        </p:blipFill>
        <p:spPr>
          <a:xfrm>
            <a:off x="4644008" y="1575049"/>
            <a:ext cx="4075491" cy="4326912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CF0BE698-AF68-41A0-8FC5-F433F5A4B4C7}"/>
              </a:ext>
            </a:extLst>
          </p:cNvPr>
          <p:cNvGrpSpPr/>
          <p:nvPr/>
        </p:nvGrpSpPr>
        <p:grpSpPr>
          <a:xfrm>
            <a:off x="338743" y="1373604"/>
            <a:ext cx="4902150" cy="4110791"/>
            <a:chOff x="696450" y="974393"/>
            <a:chExt cx="4902150" cy="4110791"/>
          </a:xfrm>
        </p:grpSpPr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F808B209-121C-4839-B858-8431A75C26EF}"/>
                </a:ext>
              </a:extLst>
            </p:cNvPr>
            <p:cNvCxnSpPr/>
            <p:nvPr/>
          </p:nvCxnSpPr>
          <p:spPr>
            <a:xfrm flipV="1">
              <a:off x="1475656" y="2132856"/>
              <a:ext cx="0" cy="2952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2 29">
              <a:extLst>
                <a:ext uri="{FF2B5EF4-FFF2-40B4-BE49-F238E27FC236}">
                  <a16:creationId xmlns:a16="http://schemas.microsoft.com/office/drawing/2014/main" id="{9B270D4F-3031-4EC6-99E1-95348081D2C4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08" y="3717032"/>
              <a:ext cx="40960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50FC4039-FCE0-4440-A5FA-BD932419FCB7}"/>
                </a:ext>
              </a:extLst>
            </p:cNvPr>
            <p:cNvGrpSpPr/>
            <p:nvPr/>
          </p:nvGrpSpPr>
          <p:grpSpPr>
            <a:xfrm>
              <a:off x="1475602" y="2780928"/>
              <a:ext cx="2448231" cy="1797953"/>
              <a:chOff x="3347810" y="661155"/>
              <a:chExt cx="2448231" cy="1797953"/>
            </a:xfrm>
          </p:grpSpPr>
          <p:sp>
            <p:nvSpPr>
              <p:cNvPr id="26" name="Arco 25">
                <a:extLst>
                  <a:ext uri="{FF2B5EF4-FFF2-40B4-BE49-F238E27FC236}">
                    <a16:creationId xmlns:a16="http://schemas.microsoft.com/office/drawing/2014/main" id="{2D297CDF-AB65-4920-A5B0-1A005A4251B3}"/>
                  </a:ext>
                </a:extLst>
              </p:cNvPr>
              <p:cNvSpPr/>
              <p:nvPr/>
            </p:nvSpPr>
            <p:spPr>
              <a:xfrm>
                <a:off x="3347810" y="718965"/>
                <a:ext cx="1224129" cy="1740143"/>
              </a:xfrm>
              <a:prstGeom prst="arc">
                <a:avLst>
                  <a:gd name="adj1" fmla="val 11044316"/>
                  <a:gd name="adj2" fmla="val 0"/>
                </a:avLst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5" name="Arco 44">
                <a:extLst>
                  <a:ext uri="{FF2B5EF4-FFF2-40B4-BE49-F238E27FC236}">
                    <a16:creationId xmlns:a16="http://schemas.microsoft.com/office/drawing/2014/main" id="{B018C8E6-E712-4228-8E00-46A7A9204D98}"/>
                  </a:ext>
                </a:extLst>
              </p:cNvPr>
              <p:cNvSpPr/>
              <p:nvPr/>
            </p:nvSpPr>
            <p:spPr>
              <a:xfrm rot="10800000">
                <a:off x="4571912" y="661155"/>
                <a:ext cx="1224129" cy="1740137"/>
              </a:xfrm>
              <a:prstGeom prst="arc">
                <a:avLst>
                  <a:gd name="adj1" fmla="val 11044316"/>
                  <a:gd name="adj2" fmla="val 0"/>
                </a:avLst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29" name="Connettore diritto 28">
              <a:extLst>
                <a:ext uri="{FF2B5EF4-FFF2-40B4-BE49-F238E27FC236}">
                  <a16:creationId xmlns:a16="http://schemas.microsoft.com/office/drawing/2014/main" id="{004401BF-788C-424C-BB14-A04B71F51A2A}"/>
                </a:ext>
              </a:extLst>
            </p:cNvPr>
            <p:cNvCxnSpPr/>
            <p:nvPr/>
          </p:nvCxnSpPr>
          <p:spPr>
            <a:xfrm>
              <a:off x="1021481" y="4539403"/>
              <a:ext cx="3386751" cy="0"/>
            </a:xfrm>
            <a:prstGeom prst="line">
              <a:avLst/>
            </a:prstGeom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0C91F9A5-3A53-4F40-B914-FBBE19F384A0}"/>
                </a:ext>
              </a:extLst>
            </p:cNvPr>
            <p:cNvSpPr txBox="1"/>
            <p:nvPr/>
          </p:nvSpPr>
          <p:spPr>
            <a:xfrm>
              <a:off x="696450" y="4214091"/>
              <a:ext cx="936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chemeClr val="accent6">
                      <a:lumMod val="75000"/>
                    </a:schemeClr>
                  </a:solidFill>
                </a:rPr>
                <a:t>bacino</a:t>
              </a: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17D9A9BB-E0DC-42CC-A620-4F30D68CF00D}"/>
                </a:ext>
              </a:extLst>
            </p:cNvPr>
            <p:cNvCxnSpPr>
              <a:cxnSpLocks/>
            </p:cNvCxnSpPr>
            <p:nvPr/>
          </p:nvCxnSpPr>
          <p:spPr>
            <a:xfrm>
              <a:off x="2087666" y="2838738"/>
              <a:ext cx="0" cy="87007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Connettore 2 51">
              <a:extLst>
                <a:ext uri="{FF2B5EF4-FFF2-40B4-BE49-F238E27FC236}">
                  <a16:creationId xmlns:a16="http://schemas.microsoft.com/office/drawing/2014/main" id="{541EEFAA-002C-464B-929E-A5880D86B715}"/>
                </a:ext>
              </a:extLst>
            </p:cNvPr>
            <p:cNvCxnSpPr>
              <a:cxnSpLocks/>
            </p:cNvCxnSpPr>
            <p:nvPr/>
          </p:nvCxnSpPr>
          <p:spPr>
            <a:xfrm>
              <a:off x="2087666" y="3717032"/>
              <a:ext cx="0" cy="80403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CasellaDiTesto 52">
              <a:extLst>
                <a:ext uri="{FF2B5EF4-FFF2-40B4-BE49-F238E27FC236}">
                  <a16:creationId xmlns:a16="http://schemas.microsoft.com/office/drawing/2014/main" id="{F5C4B49A-AD09-4F7E-8BAE-387DCF74D09A}"/>
                </a:ext>
              </a:extLst>
            </p:cNvPr>
            <p:cNvSpPr txBox="1"/>
            <p:nvPr/>
          </p:nvSpPr>
          <p:spPr>
            <a:xfrm>
              <a:off x="2059912" y="3083163"/>
              <a:ext cx="46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i="1" dirty="0">
                  <a:solidFill>
                    <a:schemeClr val="accent2">
                      <a:lumMod val="75000"/>
                    </a:schemeClr>
                  </a:solidFill>
                </a:rPr>
                <a:t>h</a:t>
              </a:r>
            </a:p>
          </p:txBody>
        </p: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68A8A843-79F0-450C-9BB7-A1222530CE13}"/>
                </a:ext>
              </a:extLst>
            </p:cNvPr>
            <p:cNvSpPr txBox="1"/>
            <p:nvPr/>
          </p:nvSpPr>
          <p:spPr>
            <a:xfrm>
              <a:off x="2101949" y="3968641"/>
              <a:ext cx="468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i="1" dirty="0">
                  <a:solidFill>
                    <a:schemeClr val="accent2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55" name="Segnaposto contenuto 2">
              <a:extLst>
                <a:ext uri="{FF2B5EF4-FFF2-40B4-BE49-F238E27FC236}">
                  <a16:creationId xmlns:a16="http://schemas.microsoft.com/office/drawing/2014/main" id="{94894DDA-308A-4FD7-B790-C65873C991C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96200" y="1992585"/>
              <a:ext cx="2711614" cy="67522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it-IT" sz="1600" dirty="0">
                  <a:solidFill>
                    <a:schemeClr val="tx2"/>
                  </a:solidFill>
                </a:rPr>
                <a:t>Elevazione superficie (</a:t>
              </a:r>
              <a:r>
                <a:rPr lang="el-GR" sz="1600" dirty="0">
                  <a:solidFill>
                    <a:schemeClr val="tx2"/>
                  </a:solidFill>
                </a:rPr>
                <a:t>η</a:t>
              </a:r>
              <a:r>
                <a:rPr lang="it-IT" sz="1600" dirty="0">
                  <a:solidFill>
                    <a:schemeClr val="tx2"/>
                  </a:solidFill>
                </a:rPr>
                <a:t>(</a:t>
              </a:r>
              <a:r>
                <a:rPr lang="it-IT" sz="1600" dirty="0" err="1">
                  <a:solidFill>
                    <a:schemeClr val="tx2"/>
                  </a:solidFill>
                </a:rPr>
                <a:t>x,t</a:t>
              </a:r>
              <a:r>
                <a:rPr lang="it-IT" sz="1600" dirty="0">
                  <a:solidFill>
                    <a:schemeClr val="tx2"/>
                  </a:solidFill>
                </a:rPr>
                <a:t>))</a:t>
              </a:r>
            </a:p>
          </p:txBody>
        </p:sp>
        <p:sp>
          <p:nvSpPr>
            <p:cNvPr id="56" name="Segnaposto contenuto 2">
              <a:extLst>
                <a:ext uri="{FF2B5EF4-FFF2-40B4-BE49-F238E27FC236}">
                  <a16:creationId xmlns:a16="http://schemas.microsoft.com/office/drawing/2014/main" id="{3DEDEF37-D843-4B86-8038-630814D90A33}"/>
                </a:ext>
              </a:extLst>
            </p:cNvPr>
            <p:cNvSpPr txBox="1">
              <a:spLocks/>
            </p:cNvSpPr>
            <p:nvPr/>
          </p:nvSpPr>
          <p:spPr>
            <a:xfrm>
              <a:off x="4374471" y="3518086"/>
              <a:ext cx="1224129" cy="67522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it-IT" sz="1600" dirty="0">
                  <a:solidFill>
                    <a:schemeClr val="tx2"/>
                  </a:solidFill>
                </a:rPr>
                <a:t>Distanza (x)</a:t>
              </a:r>
            </a:p>
          </p:txBody>
        </p:sp>
      </p:grpSp>
      <p:sp>
        <p:nvSpPr>
          <p:cNvPr id="51" name="Titolo 1">
            <a:extLst>
              <a:ext uri="{FF2B5EF4-FFF2-40B4-BE49-F238E27FC236}">
                <a16:creationId xmlns:a16="http://schemas.microsoft.com/office/drawing/2014/main" id="{CB193922-3FCD-4107-893D-AEAB2494C381}"/>
              </a:ext>
            </a:extLst>
          </p:cNvPr>
          <p:cNvSpPr txBox="1">
            <a:spLocks/>
          </p:cNvSpPr>
          <p:nvPr/>
        </p:nvSpPr>
        <p:spPr>
          <a:xfrm>
            <a:off x="5724128" y="2909992"/>
            <a:ext cx="3076230" cy="1765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>
                <a:solidFill>
                  <a:schemeClr val="tx2"/>
                </a:solidFill>
              </a:rPr>
              <a:t>Shallow water equations in una dimensione</a:t>
            </a:r>
          </a:p>
        </p:txBody>
      </p:sp>
    </p:spTree>
    <p:extLst>
      <p:ext uri="{BB962C8B-B14F-4D97-AF65-F5344CB8AC3E}">
        <p14:creationId xmlns:p14="http://schemas.microsoft.com/office/powerpoint/2010/main" val="784861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olo 1">
            <a:extLst>
              <a:ext uri="{FF2B5EF4-FFF2-40B4-BE49-F238E27FC236}">
                <a16:creationId xmlns:a16="http://schemas.microsoft.com/office/drawing/2014/main" id="{BF544913-AEF3-44C3-AD17-D8169D09AA73}"/>
              </a:ext>
            </a:extLst>
          </p:cNvPr>
          <p:cNvSpPr txBox="1">
            <a:spLocks/>
          </p:cNvSpPr>
          <p:nvPr/>
        </p:nvSpPr>
        <p:spPr>
          <a:xfrm>
            <a:off x="2801417" y="2331284"/>
            <a:ext cx="4578895" cy="2031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it-IT" sz="4500" dirty="0">
                <a:solidFill>
                  <a:schemeClr val="tx2"/>
                </a:solidFill>
              </a:rPr>
              <a:t>Risoluzione delle equazioni </a:t>
            </a:r>
            <a:r>
              <a:rPr lang="it-IT" sz="4500" dirty="0" err="1">
                <a:solidFill>
                  <a:schemeClr val="tx2"/>
                </a:solidFill>
              </a:rPr>
              <a:t>shallow</a:t>
            </a:r>
            <a:r>
              <a:rPr lang="it-IT" sz="4500" dirty="0">
                <a:solidFill>
                  <a:schemeClr val="tx2"/>
                </a:solidFill>
              </a:rPr>
              <a:t> water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1462AB0-69FD-4CDF-97B4-F32E815D0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" b="98333" l="9000" r="98000">
                        <a14:foregroundMark x1="26000" y1="15000" x2="36000" y2="19583"/>
                        <a14:foregroundMark x1="35000" y1="15000" x2="24000" y2="15000"/>
                        <a14:foregroundMark x1="25000" y1="11250" x2="37000" y2="17917"/>
                        <a14:foregroundMark x1="24000" y1="10000" x2="20000" y2="5000"/>
                        <a14:foregroundMark x1="22000" y1="12917" x2="22000" y2="12917"/>
                        <a14:foregroundMark x1="37000" y1="8750" x2="29000" y2="11667"/>
                        <a14:foregroundMark x1="91000" y1="26667" x2="66500" y2="45833"/>
                        <a14:foregroundMark x1="66500" y1="45833" x2="98000" y2="25833"/>
                        <a14:foregroundMark x1="98000" y1="25833" x2="46000" y2="56667"/>
                        <a14:foregroundMark x1="61000" y1="51250" x2="60000" y2="64583"/>
                        <a14:foregroundMark x1="62500" y1="47917" x2="55000" y2="60000"/>
                        <a14:foregroundMark x1="19000" y1="85417" x2="500" y2="99583"/>
                        <a14:foregroundMark x1="500" y1="99583" x2="31000" y2="84167"/>
                        <a14:foregroundMark x1="31000" y1="84167" x2="3000" y2="89583"/>
                        <a14:foregroundMark x1="3000" y1="89583" x2="40500" y2="90417"/>
                        <a14:foregroundMark x1="40500" y1="90417" x2="9500" y2="90833"/>
                        <a14:foregroundMark x1="9500" y1="90833" x2="43500" y2="89583"/>
                        <a14:foregroundMark x1="43500" y1="89583" x2="11000" y2="95000"/>
                        <a14:foregroundMark x1="11000" y1="95000" x2="42000" y2="89167"/>
                        <a14:foregroundMark x1="42000" y1="89167" x2="16500" y2="96667"/>
                        <a14:foregroundMark x1="16500" y1="96667" x2="49000" y2="89583"/>
                        <a14:foregroundMark x1="49000" y1="89583" x2="16000" y2="86667"/>
                        <a14:foregroundMark x1="16000" y1="86667" x2="45000" y2="92917"/>
                        <a14:foregroundMark x1="45000" y1="92917" x2="19000" y2="92500"/>
                        <a14:foregroundMark x1="19000" y1="92500" x2="47000" y2="89583"/>
                        <a14:foregroundMark x1="47000" y1="89583" x2="16000" y2="92500"/>
                        <a14:foregroundMark x1="16000" y1="92500" x2="48500" y2="86667"/>
                        <a14:foregroundMark x1="48500" y1="86667" x2="28500" y2="92083"/>
                        <a14:foregroundMark x1="44500" y1="90000" x2="14500" y2="90000"/>
                        <a14:foregroundMark x1="14500" y1="90000" x2="40000" y2="90417"/>
                        <a14:foregroundMark x1="24000" y1="61667" x2="12500" y2="37917"/>
                        <a14:foregroundMark x1="12500" y1="37917" x2="14500" y2="67083"/>
                        <a14:foregroundMark x1="14500" y1="67083" x2="17500" y2="37500"/>
                        <a14:foregroundMark x1="17500" y1="37500" x2="15500" y2="66250"/>
                        <a14:foregroundMark x1="15500" y1="66250" x2="15500" y2="35833"/>
                        <a14:foregroundMark x1="15500" y1="35833" x2="18500" y2="58333"/>
                        <a14:foregroundMark x1="18500" y1="58333" x2="21000" y2="19583"/>
                        <a14:foregroundMark x1="21000" y1="19583" x2="17500" y2="57917"/>
                        <a14:foregroundMark x1="17500" y1="57917" x2="16000" y2="20000"/>
                        <a14:foregroundMark x1="16000" y1="20000" x2="20000" y2="66250"/>
                        <a14:foregroundMark x1="20000" y1="66250" x2="18500" y2="21667"/>
                        <a14:foregroundMark x1="18500" y1="21667" x2="15000" y2="63333"/>
                        <a14:foregroundMark x1="15000" y1="63333" x2="17000" y2="7083"/>
                        <a14:foregroundMark x1="17000" y1="7083" x2="13500" y2="71250"/>
                        <a14:foregroundMark x1="13500" y1="71250" x2="10000" y2="16250"/>
                        <a14:foregroundMark x1="10000" y1="16250" x2="10500" y2="72917"/>
                        <a14:foregroundMark x1="10500" y1="72917" x2="10500" y2="2917"/>
                        <a14:foregroundMark x1="10500" y1="2917" x2="9000" y2="59167"/>
                        <a14:foregroundMark x1="9000" y1="59167" x2="16000" y2="71250"/>
                        <a14:foregroundMark x1="20000" y1="72083" x2="19000" y2="73750"/>
                        <a14:foregroundMark x1="18000" y1="75000" x2="19000" y2="80000"/>
                        <a14:foregroundMark x1="17000" y1="72917" x2="16500" y2="73333"/>
                        <a14:foregroundMark x1="16500" y1="78750" x2="16500" y2="81250"/>
                        <a14:foregroundMark x1="17000" y1="76250" x2="16000" y2="81667"/>
                        <a14:foregroundMark x1="16500" y1="78750" x2="16000" y2="80000"/>
                        <a14:foregroundMark x1="17000" y1="74583" x2="15000" y2="80417"/>
                        <a14:foregroundMark x1="16000" y1="78333" x2="13000" y2="86250"/>
                        <a14:foregroundMark x1="16500" y1="80417" x2="10500" y2="86667"/>
                        <a14:foregroundMark x1="14000" y1="84583" x2="11000" y2="87917"/>
                        <a14:foregroundMark x1="46000" y1="58750" x2="46000" y2="73750"/>
                        <a14:foregroundMark x1="44000" y1="71667" x2="44500" y2="95417"/>
                        <a14:foregroundMark x1="44500" y1="95417" x2="44500" y2="78750"/>
                        <a14:foregroundMark x1="48000" y1="75417" x2="50000" y2="86250"/>
                        <a14:foregroundMark x1="52000" y1="86667" x2="52500" y2="90417"/>
                        <a14:foregroundMark x1="51000" y1="78333" x2="52000" y2="98333"/>
                        <a14:foregroundMark x1="50500" y1="86667" x2="51000" y2="97083"/>
                        <a14:foregroundMark x1="35000" y1="25000" x2="51000" y2="43333"/>
                        <a14:foregroundMark x1="51000" y1="43333" x2="51000" y2="40417"/>
                        <a14:foregroundMark x1="38000" y1="10000" x2="44500" y2="37917"/>
                        <a14:foregroundMark x1="53000" y1="43750" x2="66000" y2="46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5656" y="3073852"/>
            <a:ext cx="1905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58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olo 1">
            <a:extLst>
              <a:ext uri="{FF2B5EF4-FFF2-40B4-BE49-F238E27FC236}">
                <a16:creationId xmlns:a16="http://schemas.microsoft.com/office/drawing/2014/main" id="{6370688D-70DB-46F0-888B-54A6AF4C85BC}"/>
              </a:ext>
            </a:extLst>
          </p:cNvPr>
          <p:cNvSpPr txBox="1">
            <a:spLocks/>
          </p:cNvSpPr>
          <p:nvPr/>
        </p:nvSpPr>
        <p:spPr>
          <a:xfrm>
            <a:off x="6046248" y="2097237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Risoluzione delle SWE</a:t>
            </a: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1AEC7A60-2593-418E-A17A-3D0272CBB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51" y="2174166"/>
            <a:ext cx="4596404" cy="536137"/>
          </a:xfrm>
        </p:spPr>
        <p:txBody>
          <a:bodyPr anchor="ctr">
            <a:normAutofit lnSpcReduction="10000"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Il sistema delle SWE fa parte della classe di </a:t>
            </a:r>
            <a:r>
              <a:rPr lang="it-IT" sz="1600" b="1" dirty="0">
                <a:solidFill>
                  <a:schemeClr val="tx2"/>
                </a:solidFill>
              </a:rPr>
              <a:t>leggi di conservazione</a:t>
            </a:r>
            <a:r>
              <a:rPr lang="it-IT" sz="1600" dirty="0">
                <a:solidFill>
                  <a:schemeClr val="tx2"/>
                </a:solidFill>
              </a:rPr>
              <a:t> nella forma seguente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C6151E4-45CC-4FDD-A845-025DF41F11D3}"/>
                  </a:ext>
                </a:extLst>
              </p:cNvPr>
              <p:cNvSpPr txBox="1"/>
              <p:nvPr/>
            </p:nvSpPr>
            <p:spPr>
              <a:xfrm>
                <a:off x="648895" y="3938799"/>
                <a:ext cx="6409315" cy="725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nary>
                        <m:nary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it-IT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C6151E4-45CC-4FDD-A845-025DF41F1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95" y="3938799"/>
                <a:ext cx="6409315" cy="7251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o 16">
            <a:extLst>
              <a:ext uri="{FF2B5EF4-FFF2-40B4-BE49-F238E27FC236}">
                <a16:creationId xmlns:a16="http://schemas.microsoft.com/office/drawing/2014/main" id="{6D0E5549-C6F3-447A-9549-DE4FBA6AC46C}"/>
              </a:ext>
            </a:extLst>
          </p:cNvPr>
          <p:cNvSpPr/>
          <p:nvPr/>
        </p:nvSpPr>
        <p:spPr>
          <a:xfrm rot="5400000">
            <a:off x="3546390" y="4168489"/>
            <a:ext cx="933189" cy="1117801"/>
          </a:xfrm>
          <a:prstGeom prst="arc">
            <a:avLst>
              <a:gd name="adj1" fmla="val 14341813"/>
              <a:gd name="adj2" fmla="val 187664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D37E93E3-F15A-432A-B415-5DA650F77160}"/>
              </a:ext>
            </a:extLst>
          </p:cNvPr>
          <p:cNvSpPr txBox="1">
            <a:spLocks/>
          </p:cNvSpPr>
          <p:nvPr/>
        </p:nvSpPr>
        <p:spPr>
          <a:xfrm>
            <a:off x="3007747" y="4816990"/>
            <a:ext cx="2481352" cy="94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sz="1600" dirty="0">
                <a:solidFill>
                  <a:schemeClr val="tx2"/>
                </a:solidFill>
              </a:rPr>
              <a:t>q = vettore delle quantità che si conservano</a:t>
            </a:r>
          </a:p>
        </p:txBody>
      </p:sp>
      <p:sp>
        <p:nvSpPr>
          <p:cNvPr id="19" name="Arco 18">
            <a:extLst>
              <a:ext uri="{FF2B5EF4-FFF2-40B4-BE49-F238E27FC236}">
                <a16:creationId xmlns:a16="http://schemas.microsoft.com/office/drawing/2014/main" id="{3E8D4BC2-49AB-4E6B-9A8A-CB749822F001}"/>
              </a:ext>
            </a:extLst>
          </p:cNvPr>
          <p:cNvSpPr/>
          <p:nvPr/>
        </p:nvSpPr>
        <p:spPr>
          <a:xfrm rot="14858007">
            <a:off x="5897208" y="4104597"/>
            <a:ext cx="933189" cy="1117801"/>
          </a:xfrm>
          <a:prstGeom prst="arc">
            <a:avLst>
              <a:gd name="adj1" fmla="val 14341813"/>
              <a:gd name="adj2" fmla="val 187664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5764B456-A4DB-4523-9E3F-6AB828A63BC0}"/>
              </a:ext>
            </a:extLst>
          </p:cNvPr>
          <p:cNvSpPr txBox="1">
            <a:spLocks/>
          </p:cNvSpPr>
          <p:nvPr/>
        </p:nvSpPr>
        <p:spPr>
          <a:xfrm>
            <a:off x="6110018" y="4610337"/>
            <a:ext cx="1550088" cy="94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sz="1600" dirty="0">
                <a:solidFill>
                  <a:schemeClr val="tx2"/>
                </a:solidFill>
              </a:rPr>
              <a:t>ψ = sorgente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2BDD056C-DF55-46CC-8D9E-423F1BD3C96D}"/>
              </a:ext>
            </a:extLst>
          </p:cNvPr>
          <p:cNvSpPr txBox="1">
            <a:spLocks/>
          </p:cNvSpPr>
          <p:nvPr/>
        </p:nvSpPr>
        <p:spPr>
          <a:xfrm>
            <a:off x="2334800" y="2801805"/>
            <a:ext cx="2706645" cy="94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sz="1600" dirty="0">
                <a:solidFill>
                  <a:schemeClr val="tx2"/>
                </a:solidFill>
              </a:rPr>
              <a:t>f(q) = flusso delle quantità q</a:t>
            </a:r>
          </a:p>
        </p:txBody>
      </p:sp>
      <p:sp>
        <p:nvSpPr>
          <p:cNvPr id="22" name="Arco 21">
            <a:extLst>
              <a:ext uri="{FF2B5EF4-FFF2-40B4-BE49-F238E27FC236}">
                <a16:creationId xmlns:a16="http://schemas.microsoft.com/office/drawing/2014/main" id="{79A699EA-C1CE-41A0-9397-92DF57992A43}"/>
              </a:ext>
            </a:extLst>
          </p:cNvPr>
          <p:cNvSpPr/>
          <p:nvPr/>
        </p:nvSpPr>
        <p:spPr>
          <a:xfrm rot="16868300">
            <a:off x="2872574" y="2833567"/>
            <a:ext cx="1461470" cy="1994545"/>
          </a:xfrm>
          <a:prstGeom prst="arc">
            <a:avLst>
              <a:gd name="adj1" fmla="val 14552602"/>
              <a:gd name="adj2" fmla="val 168479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506" name="Picture 2" descr="I Tre Ingranaggi del Business - CatturaClienti Auto">
            <a:extLst>
              <a:ext uri="{FF2B5EF4-FFF2-40B4-BE49-F238E27FC236}">
                <a16:creationId xmlns:a16="http://schemas.microsoft.com/office/drawing/2014/main" id="{F5CCCC3E-5FF7-454C-89F6-49A7401C1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794" y="3398269"/>
            <a:ext cx="1772160" cy="132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260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olo 1">
            <a:extLst>
              <a:ext uri="{FF2B5EF4-FFF2-40B4-BE49-F238E27FC236}">
                <a16:creationId xmlns:a16="http://schemas.microsoft.com/office/drawing/2014/main" id="{046516FF-2BF3-45DF-A5A1-A8EA403BEDA7}"/>
              </a:ext>
            </a:extLst>
          </p:cNvPr>
          <p:cNvSpPr txBox="1">
            <a:spLocks/>
          </p:cNvSpPr>
          <p:nvPr/>
        </p:nvSpPr>
        <p:spPr>
          <a:xfrm>
            <a:off x="285025" y="2081951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Risoluzione delle SWE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E366EDD0-6A8B-41F2-A7D8-3EEB021E1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51" y="2174197"/>
            <a:ext cx="5028452" cy="933904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Se la soluzione q è differenziabile allora la formula si può manipolare per diventare una PDE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103D14B-D927-4A8B-B30C-B0248E50F35C}"/>
                  </a:ext>
                </a:extLst>
              </p:cNvPr>
              <p:cNvSpPr txBox="1"/>
              <p:nvPr/>
            </p:nvSpPr>
            <p:spPr>
              <a:xfrm>
                <a:off x="4139952" y="3149784"/>
                <a:ext cx="46805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2103D14B-D927-4A8B-B30C-B0248E50F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3149784"/>
                <a:ext cx="4680520" cy="461665"/>
              </a:xfrm>
              <a:prstGeom prst="rect">
                <a:avLst/>
              </a:prstGeom>
              <a:blipFill>
                <a:blip r:embed="rId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o 17">
            <a:extLst>
              <a:ext uri="{FF2B5EF4-FFF2-40B4-BE49-F238E27FC236}">
                <a16:creationId xmlns:a16="http://schemas.microsoft.com/office/drawing/2014/main" id="{38C7D951-9EE8-4360-AF5A-FADE9FCB8452}"/>
              </a:ext>
            </a:extLst>
          </p:cNvPr>
          <p:cNvSpPr/>
          <p:nvPr/>
        </p:nvSpPr>
        <p:spPr>
          <a:xfrm rot="5400000">
            <a:off x="6533801" y="3305733"/>
            <a:ext cx="1370091" cy="1117801"/>
          </a:xfrm>
          <a:prstGeom prst="arc">
            <a:avLst>
              <a:gd name="adj1" fmla="val 14341813"/>
              <a:gd name="adj2" fmla="val 210991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530" name="Picture 2" descr="Foto Omino, Immagini E Vettoriali">
            <a:extLst>
              <a:ext uri="{FF2B5EF4-FFF2-40B4-BE49-F238E27FC236}">
                <a16:creationId xmlns:a16="http://schemas.microsoft.com/office/drawing/2014/main" id="{0C1AEF6C-D4A3-4E71-8AE4-FBFEDE7DE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725" y="3094658"/>
            <a:ext cx="1534528" cy="187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A9F878AC-74DC-4C19-B041-39C39FA03C19}"/>
              </a:ext>
            </a:extLst>
          </p:cNvPr>
          <p:cNvSpPr txBox="1">
            <a:spLocks/>
          </p:cNvSpPr>
          <p:nvPr/>
        </p:nvSpPr>
        <p:spPr>
          <a:xfrm>
            <a:off x="3679135" y="4039113"/>
            <a:ext cx="3816539" cy="943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sz="1600" dirty="0">
                <a:solidFill>
                  <a:schemeClr val="tx2"/>
                </a:solidFill>
              </a:rPr>
              <a:t>Se si considera la sorgente nulla, si ottiene un legge di conservazione </a:t>
            </a:r>
            <a:r>
              <a:rPr lang="it-IT" sz="1600" b="1" dirty="0">
                <a:solidFill>
                  <a:schemeClr val="tx2"/>
                </a:solidFill>
              </a:rPr>
              <a:t>omogenea</a:t>
            </a:r>
            <a:endParaRPr lang="it-IT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9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olo 1">
            <a:extLst>
              <a:ext uri="{FF2B5EF4-FFF2-40B4-BE49-F238E27FC236}">
                <a16:creationId xmlns:a16="http://schemas.microsoft.com/office/drawing/2014/main" id="{6370688D-70DB-46F0-888B-54A6AF4C85BC}"/>
              </a:ext>
            </a:extLst>
          </p:cNvPr>
          <p:cNvSpPr txBox="1">
            <a:spLocks/>
          </p:cNvSpPr>
          <p:nvPr/>
        </p:nvSpPr>
        <p:spPr>
          <a:xfrm>
            <a:off x="5985939" y="2043278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Risoluzione delle SWE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egnaposto contenuto 2">
                <a:extLst>
                  <a:ext uri="{FF2B5EF4-FFF2-40B4-BE49-F238E27FC236}">
                    <a16:creationId xmlns:a16="http://schemas.microsoft.com/office/drawing/2014/main" id="{8AD751C1-CDD6-43F4-A3D7-D5A7C93FA7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480" y="2005334"/>
                <a:ext cx="5028452" cy="2847331"/>
              </a:xfrm>
            </p:spPr>
            <p:txBody>
              <a:bodyPr anchor="ctr">
                <a:normAutofit/>
              </a:bodyPr>
              <a:lstStyle/>
              <a:p>
                <a:r>
                  <a:rPr lang="it-IT" sz="1600" dirty="0">
                    <a:solidFill>
                      <a:schemeClr val="tx2"/>
                    </a:solidFill>
                  </a:rPr>
                  <a:t>Il sistema differenziale trovato è di tipo </a:t>
                </a:r>
                <a:r>
                  <a:rPr lang="it-IT" sz="1600" b="1" dirty="0">
                    <a:solidFill>
                      <a:schemeClr val="tx2"/>
                    </a:solidFill>
                  </a:rPr>
                  <a:t>iperbolico</a:t>
                </a:r>
                <a:r>
                  <a:rPr lang="it-IT" sz="1600" dirty="0">
                    <a:solidFill>
                      <a:schemeClr val="tx2"/>
                    </a:solidFill>
                  </a:rPr>
                  <a:t> se lo </a:t>
                </a:r>
                <a:r>
                  <a:rPr lang="it-IT" sz="1600" i="1" dirty="0">
                    <a:solidFill>
                      <a:schemeClr val="tx2"/>
                    </a:solidFill>
                  </a:rPr>
                  <a:t>Jacobiano</a:t>
                </a:r>
                <a:r>
                  <a:rPr lang="it-IT" sz="1600" dirty="0">
                    <a:solidFill>
                      <a:schemeClr val="tx2"/>
                    </a:solidFill>
                  </a:rPr>
                  <a:t> della funzione f, cioè f’(q) ha autovalori reali e completi</a:t>
                </a:r>
              </a:p>
              <a:p>
                <a:r>
                  <a:rPr lang="it-IT" sz="1600" dirty="0">
                    <a:solidFill>
                      <a:schemeClr val="tx2"/>
                    </a:solidFill>
                  </a:rPr>
                  <a:t>Considerando la propagazione delle onde, la velocità dell’onda è modellabile attraverso lo Jacobiano</a:t>
                </a:r>
              </a:p>
              <a:p>
                <a:r>
                  <a:rPr lang="it-IT" sz="1600" dirty="0">
                    <a:solidFill>
                      <a:schemeClr val="tx2"/>
                    </a:solidFill>
                  </a:rPr>
                  <a:t>Le SWE sono equazioni iperboliche con autovalori pari a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𝑔h</m:t>
                        </m:r>
                      </m:e>
                    </m:rad>
                  </m:oMath>
                </a14:m>
                <a:endParaRPr lang="it-IT" sz="1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5" name="Segnaposto contenuto 2">
                <a:extLst>
                  <a:ext uri="{FF2B5EF4-FFF2-40B4-BE49-F238E27FC236}">
                    <a16:creationId xmlns:a16="http://schemas.microsoft.com/office/drawing/2014/main" id="{8AD751C1-CDD6-43F4-A3D7-D5A7C93FA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480" y="2005334"/>
                <a:ext cx="5028452" cy="2847331"/>
              </a:xfrm>
              <a:blipFill>
                <a:blip r:embed="rId2"/>
                <a:stretch>
                  <a:fillRect l="-485" r="-7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4" name="Picture 2" descr="Problema Soluzione Guida - Immagini gratis su Pixabay">
            <a:extLst>
              <a:ext uri="{FF2B5EF4-FFF2-40B4-BE49-F238E27FC236}">
                <a16:creationId xmlns:a16="http://schemas.microsoft.com/office/drawing/2014/main" id="{F8D172D5-D58E-43F8-B47D-DF341BB67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3"/>
          <a:stretch/>
        </p:blipFill>
        <p:spPr bwMode="auto">
          <a:xfrm>
            <a:off x="5925745" y="3428999"/>
            <a:ext cx="3083230" cy="17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5D10AB90-855A-40E7-BE69-F8D295DCC8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7274" y="5069380"/>
                <a:ext cx="2240655" cy="631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𝑐𝑜𝑠𝑡𝑎𝑛𝑡𝑒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𝑣𝑒𝑙𝑜𝑐𝑖𝑡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à 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1600" b="0" i="1" dirty="0">
                  <a:solidFill>
                    <a:schemeClr val="accent3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𝑡𝑟𝑎𝑠𝑚𝑖𝑠𝑠𝑖𝑜𝑛𝑒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𝑑𝑒𝑙</m:t>
                      </m:r>
                      <m:sSup>
                        <m:sSupPr>
                          <m:ctrlPr>
                            <a:rPr lang="it-IT" sz="16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it-IT" sz="16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𝑜𝑛𝑑𝑎</m:t>
                      </m:r>
                    </m:oMath>
                  </m:oMathPara>
                </a14:m>
                <a:endParaRPr lang="it-IT" sz="16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5D10AB90-855A-40E7-BE69-F8D295DC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274" y="5069380"/>
                <a:ext cx="2240655" cy="631771"/>
              </a:xfrm>
              <a:prstGeom prst="rect">
                <a:avLst/>
              </a:prstGeom>
              <a:blipFill>
                <a:blip r:embed="rId4"/>
                <a:stretch>
                  <a:fillRect r="-16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o 17">
            <a:extLst>
              <a:ext uri="{FF2B5EF4-FFF2-40B4-BE49-F238E27FC236}">
                <a16:creationId xmlns:a16="http://schemas.microsoft.com/office/drawing/2014/main" id="{21878B03-295E-414A-B744-F711102C18AE}"/>
              </a:ext>
            </a:extLst>
          </p:cNvPr>
          <p:cNvSpPr/>
          <p:nvPr/>
        </p:nvSpPr>
        <p:spPr>
          <a:xfrm rot="10800000">
            <a:off x="1395144" y="3671637"/>
            <a:ext cx="1957986" cy="1778467"/>
          </a:xfrm>
          <a:prstGeom prst="arc">
            <a:avLst>
              <a:gd name="adj1" fmla="val 15843948"/>
              <a:gd name="adj2" fmla="val 503738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5861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itolo 1">
            <a:extLst>
              <a:ext uri="{FF2B5EF4-FFF2-40B4-BE49-F238E27FC236}">
                <a16:creationId xmlns:a16="http://schemas.microsoft.com/office/drawing/2014/main" id="{FC857821-A49B-421D-A3B2-5A37DA885E79}"/>
              </a:ext>
            </a:extLst>
          </p:cNvPr>
          <p:cNvSpPr txBox="1">
            <a:spLocks/>
          </p:cNvSpPr>
          <p:nvPr/>
        </p:nvSpPr>
        <p:spPr>
          <a:xfrm>
            <a:off x="1950427" y="2274690"/>
            <a:ext cx="4248472" cy="2031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it-IT" sz="4500" dirty="0">
                <a:solidFill>
                  <a:schemeClr val="tx2"/>
                </a:solidFill>
              </a:rPr>
              <a:t>Metodo delle differenze finite </a:t>
            </a:r>
          </a:p>
          <a:p>
            <a:pPr>
              <a:lnSpc>
                <a:spcPct val="90000"/>
              </a:lnSpc>
            </a:pPr>
            <a:r>
              <a:rPr lang="it-IT" sz="4500" dirty="0">
                <a:solidFill>
                  <a:schemeClr val="tx2"/>
                </a:solidFill>
              </a:rPr>
              <a:t>(FDM)</a:t>
            </a:r>
          </a:p>
        </p:txBody>
      </p:sp>
      <p:pic>
        <p:nvPicPr>
          <p:cNvPr id="2050" name="Picture 2" descr="Foto, immagini, grafica, vettoriali e video esenti da royalty per ...">
            <a:extLst>
              <a:ext uri="{FF2B5EF4-FFF2-40B4-BE49-F238E27FC236}">
                <a16:creationId xmlns:a16="http://schemas.microsoft.com/office/drawing/2014/main" id="{CF45CFBF-9E16-4B22-8C45-9A3147B20C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167" b="90417" l="37821" r="92949">
                        <a14:foregroundMark x1="75962" y1="17500" x2="75962" y2="17500"/>
                        <a14:foregroundMark x1="72756" y1="15833" x2="72756" y2="15833"/>
                        <a14:foregroundMark x1="70513" y1="19167" x2="70513" y2="19167"/>
                        <a14:foregroundMark x1="69872" y1="17917" x2="69872" y2="17917"/>
                        <a14:foregroundMark x1="77244" y1="19583" x2="77244" y2="19583"/>
                        <a14:foregroundMark x1="68590" y1="17917" x2="68590" y2="17917"/>
                        <a14:foregroundMark x1="72436" y1="15417" x2="71474" y2="15417"/>
                        <a14:foregroundMark x1="71474" y1="14583" x2="61538" y2="20833"/>
                        <a14:foregroundMark x1="61538" y1="20833" x2="73077" y2="24167"/>
                        <a14:foregroundMark x1="73077" y1="24167" x2="75962" y2="20000"/>
                        <a14:foregroundMark x1="74679" y1="14583" x2="74679" y2="14583"/>
                        <a14:foregroundMark x1="93269" y1="43750" x2="93269" y2="43750"/>
                        <a14:foregroundMark x1="91667" y1="42500" x2="91667" y2="42500"/>
                        <a14:foregroundMark x1="92308" y1="43750" x2="92308" y2="43750"/>
                        <a14:foregroundMark x1="39744" y1="35833" x2="39744" y2="35833"/>
                        <a14:foregroundMark x1="37821" y1="34167" x2="37821" y2="34167"/>
                        <a14:foregroundMark x1="82051" y1="88333" x2="82051" y2="8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16" t="12160"/>
          <a:stretch/>
        </p:blipFill>
        <p:spPr bwMode="auto">
          <a:xfrm>
            <a:off x="5300789" y="2996952"/>
            <a:ext cx="2189083" cy="228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930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olo 1">
            <a:extLst>
              <a:ext uri="{FF2B5EF4-FFF2-40B4-BE49-F238E27FC236}">
                <a16:creationId xmlns:a16="http://schemas.microsoft.com/office/drawing/2014/main" id="{6370688D-70DB-46F0-888B-54A6AF4C85BC}"/>
              </a:ext>
            </a:extLst>
          </p:cNvPr>
          <p:cNvSpPr txBox="1">
            <a:spLocks/>
          </p:cNvSpPr>
          <p:nvPr/>
        </p:nvSpPr>
        <p:spPr>
          <a:xfrm>
            <a:off x="6046248" y="2401257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Metodo alle differenze finite</a:t>
            </a: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8B4EF9E4-549B-49BD-BDA5-0ACD2DD06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695" y="2259536"/>
            <a:ext cx="5028452" cy="2847331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Il metodo alle </a:t>
            </a:r>
            <a:r>
              <a:rPr lang="it-IT" sz="1600" b="1" dirty="0">
                <a:solidFill>
                  <a:schemeClr val="tx2"/>
                </a:solidFill>
              </a:rPr>
              <a:t>differenze finte</a:t>
            </a:r>
            <a:r>
              <a:rPr lang="it-IT" sz="1600" dirty="0">
                <a:solidFill>
                  <a:schemeClr val="tx2"/>
                </a:solidFill>
              </a:rPr>
              <a:t> è uno dei metodi utilizzati come schema di avanzamento nel tempo per un problema di PDE</a:t>
            </a:r>
          </a:p>
          <a:p>
            <a:r>
              <a:rPr lang="it-IT" sz="1600" dirty="0">
                <a:solidFill>
                  <a:schemeClr val="tx2"/>
                </a:solidFill>
              </a:rPr>
              <a:t>Il metodo da origine a funzioni in cui il valore delle stesse dipende dall’incremento della variabile </a:t>
            </a:r>
            <a:r>
              <a:rPr lang="it-IT" sz="1600" b="1" dirty="0">
                <a:solidFill>
                  <a:schemeClr val="tx2"/>
                </a:solidFill>
              </a:rPr>
              <a:t>indipendente</a:t>
            </a:r>
            <a:r>
              <a:rPr lang="it-IT" sz="1600" dirty="0">
                <a:solidFill>
                  <a:schemeClr val="tx2"/>
                </a:solidFill>
              </a:rPr>
              <a:t> e dalle costanti in gioco, dette </a:t>
            </a:r>
            <a:r>
              <a:rPr lang="it-IT" sz="1600" b="1" dirty="0">
                <a:solidFill>
                  <a:schemeClr val="tx2"/>
                </a:solidFill>
              </a:rPr>
              <a:t>parametri del sistema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AFE4C51C-B6E1-47A1-8F09-32E6DBE25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540" y="1885278"/>
            <a:ext cx="1031958" cy="103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disegnando, luce&#10;&#10;Descrizione generata automaticamente">
            <a:extLst>
              <a:ext uri="{FF2B5EF4-FFF2-40B4-BE49-F238E27FC236}">
                <a16:creationId xmlns:a16="http://schemas.microsoft.com/office/drawing/2014/main" id="{4209A396-25D3-414F-8E7E-D89C3EECA8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540" y="3969120"/>
            <a:ext cx="1180524" cy="118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79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562E22-8356-4C49-8E0C-1C19986E8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0337" y="2203035"/>
            <a:ext cx="4596404" cy="2306085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E’ anche una tecnica di discretizzazione, dove per  </a:t>
            </a:r>
            <a:r>
              <a:rPr lang="it-IT" sz="1600" b="1" dirty="0">
                <a:solidFill>
                  <a:schemeClr val="tx2"/>
                </a:solidFill>
              </a:rPr>
              <a:t>discretizzazione</a:t>
            </a:r>
            <a:r>
              <a:rPr lang="it-IT" sz="1600" dirty="0">
                <a:solidFill>
                  <a:schemeClr val="tx2"/>
                </a:solidFill>
              </a:rPr>
              <a:t> si intende sostituire equazioni algebriche ad equazioni differenziali</a:t>
            </a:r>
          </a:p>
          <a:p>
            <a:r>
              <a:rPr lang="it-IT" sz="1600" dirty="0">
                <a:solidFill>
                  <a:schemeClr val="tx2"/>
                </a:solidFill>
              </a:rPr>
              <a:t>Il dominio viene «campionato» andando ad identificare una griglia con dei nodi a valore noto, cioè quelli al contorno</a:t>
            </a:r>
          </a:p>
          <a:p>
            <a:r>
              <a:rPr lang="it-IT" sz="1600" dirty="0">
                <a:solidFill>
                  <a:schemeClr val="tx2"/>
                </a:solidFill>
              </a:rPr>
              <a:t>I valori della variabile indipendente costruiscono un vettore di N elementi equidistanti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olo 1">
            <a:extLst>
              <a:ext uri="{FF2B5EF4-FFF2-40B4-BE49-F238E27FC236}">
                <a16:creationId xmlns:a16="http://schemas.microsoft.com/office/drawing/2014/main" id="{22C4B85E-951F-41AB-B910-9A64B847C8C4}"/>
              </a:ext>
            </a:extLst>
          </p:cNvPr>
          <p:cNvSpPr txBox="1">
            <a:spLocks/>
          </p:cNvSpPr>
          <p:nvPr/>
        </p:nvSpPr>
        <p:spPr>
          <a:xfrm>
            <a:off x="255669" y="1988840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Metodo alle differenze finite</a:t>
            </a:r>
          </a:p>
        </p:txBody>
      </p:sp>
      <p:pic>
        <p:nvPicPr>
          <p:cNvPr id="10242" name="Picture 2" descr="Stato avanzamento progetti">
            <a:extLst>
              <a:ext uri="{FF2B5EF4-FFF2-40B4-BE49-F238E27FC236}">
                <a16:creationId xmlns:a16="http://schemas.microsoft.com/office/drawing/2014/main" id="{A93948C3-5D3E-4038-9737-6546F8841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38" y="3440564"/>
            <a:ext cx="29337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EBB9827F-4B5E-4AC9-87DE-A9E40AD87F30}"/>
              </a:ext>
            </a:extLst>
          </p:cNvPr>
          <p:cNvSpPr/>
          <p:nvPr/>
        </p:nvSpPr>
        <p:spPr>
          <a:xfrm>
            <a:off x="3004989" y="4633100"/>
            <a:ext cx="432048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9629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itolo 1">
            <a:extLst>
              <a:ext uri="{FF2B5EF4-FFF2-40B4-BE49-F238E27FC236}">
                <a16:creationId xmlns:a16="http://schemas.microsoft.com/office/drawing/2014/main" id="{C1F068CC-2342-4BA0-82D7-AF7D22D7271D}"/>
              </a:ext>
            </a:extLst>
          </p:cNvPr>
          <p:cNvSpPr txBox="1">
            <a:spLocks/>
          </p:cNvSpPr>
          <p:nvPr/>
        </p:nvSpPr>
        <p:spPr>
          <a:xfrm>
            <a:off x="6046248" y="2401257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Metodo alle differenze finite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2E64E0D3-32F5-42FF-9D2C-F274ED59F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457403"/>
              </p:ext>
            </p:extLst>
          </p:nvPr>
        </p:nvGraphicFramePr>
        <p:xfrm>
          <a:off x="964809" y="2015620"/>
          <a:ext cx="434263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785">
                  <a:extLst>
                    <a:ext uri="{9D8B030D-6E8A-4147-A177-3AD203B41FA5}">
                      <a16:colId xmlns:a16="http://schemas.microsoft.com/office/drawing/2014/main" val="4123839226"/>
                    </a:ext>
                  </a:extLst>
                </a:gridCol>
                <a:gridCol w="394785">
                  <a:extLst>
                    <a:ext uri="{9D8B030D-6E8A-4147-A177-3AD203B41FA5}">
                      <a16:colId xmlns:a16="http://schemas.microsoft.com/office/drawing/2014/main" val="1270074735"/>
                    </a:ext>
                  </a:extLst>
                </a:gridCol>
                <a:gridCol w="394785">
                  <a:extLst>
                    <a:ext uri="{9D8B030D-6E8A-4147-A177-3AD203B41FA5}">
                      <a16:colId xmlns:a16="http://schemas.microsoft.com/office/drawing/2014/main" val="2920308497"/>
                    </a:ext>
                  </a:extLst>
                </a:gridCol>
                <a:gridCol w="394785">
                  <a:extLst>
                    <a:ext uri="{9D8B030D-6E8A-4147-A177-3AD203B41FA5}">
                      <a16:colId xmlns:a16="http://schemas.microsoft.com/office/drawing/2014/main" val="3412484855"/>
                    </a:ext>
                  </a:extLst>
                </a:gridCol>
                <a:gridCol w="394785">
                  <a:extLst>
                    <a:ext uri="{9D8B030D-6E8A-4147-A177-3AD203B41FA5}">
                      <a16:colId xmlns:a16="http://schemas.microsoft.com/office/drawing/2014/main" val="1622887934"/>
                    </a:ext>
                  </a:extLst>
                </a:gridCol>
                <a:gridCol w="394785">
                  <a:extLst>
                    <a:ext uri="{9D8B030D-6E8A-4147-A177-3AD203B41FA5}">
                      <a16:colId xmlns:a16="http://schemas.microsoft.com/office/drawing/2014/main" val="2804967491"/>
                    </a:ext>
                  </a:extLst>
                </a:gridCol>
                <a:gridCol w="394785">
                  <a:extLst>
                    <a:ext uri="{9D8B030D-6E8A-4147-A177-3AD203B41FA5}">
                      <a16:colId xmlns:a16="http://schemas.microsoft.com/office/drawing/2014/main" val="2137736321"/>
                    </a:ext>
                  </a:extLst>
                </a:gridCol>
                <a:gridCol w="394785">
                  <a:extLst>
                    <a:ext uri="{9D8B030D-6E8A-4147-A177-3AD203B41FA5}">
                      <a16:colId xmlns:a16="http://schemas.microsoft.com/office/drawing/2014/main" val="3465739203"/>
                    </a:ext>
                  </a:extLst>
                </a:gridCol>
                <a:gridCol w="394785">
                  <a:extLst>
                    <a:ext uri="{9D8B030D-6E8A-4147-A177-3AD203B41FA5}">
                      <a16:colId xmlns:a16="http://schemas.microsoft.com/office/drawing/2014/main" val="2030619050"/>
                    </a:ext>
                  </a:extLst>
                </a:gridCol>
                <a:gridCol w="394785">
                  <a:extLst>
                    <a:ext uri="{9D8B030D-6E8A-4147-A177-3AD203B41FA5}">
                      <a16:colId xmlns:a16="http://schemas.microsoft.com/office/drawing/2014/main" val="516384302"/>
                    </a:ext>
                  </a:extLst>
                </a:gridCol>
                <a:gridCol w="394785">
                  <a:extLst>
                    <a:ext uri="{9D8B030D-6E8A-4147-A177-3AD203B41FA5}">
                      <a16:colId xmlns:a16="http://schemas.microsoft.com/office/drawing/2014/main" val="3586216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6292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562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5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830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9186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44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353347"/>
                  </a:ext>
                </a:extLst>
              </a:tr>
            </a:tbl>
          </a:graphicData>
        </a:graphic>
      </p:graphicFrame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7F2A8F5-B380-4246-B480-98B31DA0DCB7}"/>
              </a:ext>
            </a:extLst>
          </p:cNvPr>
          <p:cNvCxnSpPr/>
          <p:nvPr/>
        </p:nvCxnSpPr>
        <p:spPr>
          <a:xfrm flipV="1">
            <a:off x="964807" y="1445054"/>
            <a:ext cx="0" cy="34241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A26F4DF-6E49-40C2-B1E0-5417C09381D9}"/>
              </a:ext>
            </a:extLst>
          </p:cNvPr>
          <p:cNvCxnSpPr>
            <a:cxnSpLocks/>
          </p:cNvCxnSpPr>
          <p:nvPr/>
        </p:nvCxnSpPr>
        <p:spPr>
          <a:xfrm>
            <a:off x="611560" y="4596315"/>
            <a:ext cx="5814925" cy="101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Segnaposto contenuto 2">
                <a:extLst>
                  <a:ext uri="{FF2B5EF4-FFF2-40B4-BE49-F238E27FC236}">
                    <a16:creationId xmlns:a16="http://schemas.microsoft.com/office/drawing/2014/main" id="{CCE60802-0783-46AC-B5C6-C201B48B9E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8135" y="1210654"/>
                <a:ext cx="893000" cy="417430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Segnaposto contenuto 2">
                <a:extLst>
                  <a:ext uri="{FF2B5EF4-FFF2-40B4-BE49-F238E27FC236}">
                    <a16:creationId xmlns:a16="http://schemas.microsoft.com/office/drawing/2014/main" id="{CCE60802-0783-46AC-B5C6-C201B48B9E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8135" y="1210654"/>
                <a:ext cx="893000" cy="41743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e 11">
            <a:extLst>
              <a:ext uri="{FF2B5EF4-FFF2-40B4-BE49-F238E27FC236}">
                <a16:creationId xmlns:a16="http://schemas.microsoft.com/office/drawing/2014/main" id="{F3B646C5-4E54-493F-B21B-41DC1D995707}"/>
              </a:ext>
            </a:extLst>
          </p:cNvPr>
          <p:cNvSpPr/>
          <p:nvPr/>
        </p:nvSpPr>
        <p:spPr>
          <a:xfrm>
            <a:off x="2484635" y="2709787"/>
            <a:ext cx="143149" cy="143149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Arco 14">
            <a:extLst>
              <a:ext uri="{FF2B5EF4-FFF2-40B4-BE49-F238E27FC236}">
                <a16:creationId xmlns:a16="http://schemas.microsoft.com/office/drawing/2014/main" id="{1590BA3D-B399-43DF-B9E7-7B069EAE1DB3}"/>
              </a:ext>
            </a:extLst>
          </p:cNvPr>
          <p:cNvSpPr/>
          <p:nvPr/>
        </p:nvSpPr>
        <p:spPr>
          <a:xfrm rot="12545407">
            <a:off x="2127682" y="1265597"/>
            <a:ext cx="1457443" cy="1559431"/>
          </a:xfrm>
          <a:prstGeom prst="arc">
            <a:avLst>
              <a:gd name="adj1" fmla="val 16200000"/>
              <a:gd name="adj2" fmla="val 494188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Segnaposto contenuto 2">
                <a:extLst>
                  <a:ext uri="{FF2B5EF4-FFF2-40B4-BE49-F238E27FC236}">
                    <a16:creationId xmlns:a16="http://schemas.microsoft.com/office/drawing/2014/main" id="{610DF26B-F6C8-4B2E-AD85-086CF97D57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8279" y="637975"/>
                <a:ext cx="1237676" cy="631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16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Segnaposto contenuto 2">
                <a:extLst>
                  <a:ext uri="{FF2B5EF4-FFF2-40B4-BE49-F238E27FC236}">
                    <a16:creationId xmlns:a16="http://schemas.microsoft.com/office/drawing/2014/main" id="{610DF26B-F6C8-4B2E-AD85-086CF97D5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279" y="637975"/>
                <a:ext cx="1237676" cy="631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e 32">
            <a:extLst>
              <a:ext uri="{FF2B5EF4-FFF2-40B4-BE49-F238E27FC236}">
                <a16:creationId xmlns:a16="http://schemas.microsoft.com/office/drawing/2014/main" id="{BCC050F6-1544-4581-BD9A-76077AA04AAB}"/>
              </a:ext>
            </a:extLst>
          </p:cNvPr>
          <p:cNvSpPr/>
          <p:nvPr/>
        </p:nvSpPr>
        <p:spPr>
          <a:xfrm>
            <a:off x="2881379" y="2698446"/>
            <a:ext cx="143149" cy="143149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Arco 33">
            <a:extLst>
              <a:ext uri="{FF2B5EF4-FFF2-40B4-BE49-F238E27FC236}">
                <a16:creationId xmlns:a16="http://schemas.microsoft.com/office/drawing/2014/main" id="{C9138D27-F97A-4CFA-9EDC-B624591497E2}"/>
              </a:ext>
            </a:extLst>
          </p:cNvPr>
          <p:cNvSpPr/>
          <p:nvPr/>
        </p:nvSpPr>
        <p:spPr>
          <a:xfrm rot="3132500">
            <a:off x="1523948" y="872339"/>
            <a:ext cx="2142452" cy="1778467"/>
          </a:xfrm>
          <a:prstGeom prst="arc">
            <a:avLst>
              <a:gd name="adj1" fmla="val 15843948"/>
              <a:gd name="adj2" fmla="val 79440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Segnaposto contenuto 2">
                <a:extLst>
                  <a:ext uri="{FF2B5EF4-FFF2-40B4-BE49-F238E27FC236}">
                    <a16:creationId xmlns:a16="http://schemas.microsoft.com/office/drawing/2014/main" id="{47BEB236-3FF9-4DE9-8A8A-67C921E606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45490" y="4683150"/>
                <a:ext cx="1662298" cy="631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16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it-IT" sz="160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Segnaposto contenuto 2">
                <a:extLst>
                  <a:ext uri="{FF2B5EF4-FFF2-40B4-BE49-F238E27FC236}">
                    <a16:creationId xmlns:a16="http://schemas.microsoft.com/office/drawing/2014/main" id="{47BEB236-3FF9-4DE9-8A8A-67C921E60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490" y="4683150"/>
                <a:ext cx="1662298" cy="6317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e 36">
            <a:extLst>
              <a:ext uri="{FF2B5EF4-FFF2-40B4-BE49-F238E27FC236}">
                <a16:creationId xmlns:a16="http://schemas.microsoft.com/office/drawing/2014/main" id="{7B3B966F-375D-49FE-B128-F0773D56A91F}"/>
              </a:ext>
            </a:extLst>
          </p:cNvPr>
          <p:cNvSpPr/>
          <p:nvPr/>
        </p:nvSpPr>
        <p:spPr>
          <a:xfrm>
            <a:off x="2876647" y="3071381"/>
            <a:ext cx="143149" cy="143149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Arco 38">
            <a:extLst>
              <a:ext uri="{FF2B5EF4-FFF2-40B4-BE49-F238E27FC236}">
                <a16:creationId xmlns:a16="http://schemas.microsoft.com/office/drawing/2014/main" id="{A3452B9E-EE3A-4F50-9F70-110251739BD8}"/>
              </a:ext>
            </a:extLst>
          </p:cNvPr>
          <p:cNvSpPr/>
          <p:nvPr/>
        </p:nvSpPr>
        <p:spPr>
          <a:xfrm rot="13829482">
            <a:off x="2134143" y="3453527"/>
            <a:ext cx="2769759" cy="1778467"/>
          </a:xfrm>
          <a:prstGeom prst="arc">
            <a:avLst>
              <a:gd name="adj1" fmla="val 15843948"/>
              <a:gd name="adj2" fmla="val 503738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3C68540-02D8-419E-B2B7-4289BF2617E2}"/>
              </a:ext>
            </a:extLst>
          </p:cNvPr>
          <p:cNvCxnSpPr>
            <a:cxnSpLocks/>
          </p:cNvCxnSpPr>
          <p:nvPr/>
        </p:nvCxnSpPr>
        <p:spPr>
          <a:xfrm>
            <a:off x="829110" y="4221088"/>
            <a:ext cx="0" cy="3752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Segnaposto contenuto 2">
                <a:extLst>
                  <a:ext uri="{FF2B5EF4-FFF2-40B4-BE49-F238E27FC236}">
                    <a16:creationId xmlns:a16="http://schemas.microsoft.com/office/drawing/2014/main" id="{938D81F5-863E-4820-852F-DE6A622BAF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207" y="4194514"/>
                <a:ext cx="307129" cy="4174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it-IT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Segnaposto contenuto 2">
                <a:extLst>
                  <a:ext uri="{FF2B5EF4-FFF2-40B4-BE49-F238E27FC236}">
                    <a16:creationId xmlns:a16="http://schemas.microsoft.com/office/drawing/2014/main" id="{938D81F5-863E-4820-852F-DE6A622BA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07" y="4194514"/>
                <a:ext cx="307129" cy="4174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C7CDE446-B1CF-4EEE-B47F-6B473D7B97BC}"/>
              </a:ext>
            </a:extLst>
          </p:cNvPr>
          <p:cNvCxnSpPr>
            <a:cxnSpLocks/>
          </p:cNvCxnSpPr>
          <p:nvPr/>
        </p:nvCxnSpPr>
        <p:spPr>
          <a:xfrm>
            <a:off x="829110" y="3492759"/>
            <a:ext cx="0" cy="3752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Segnaposto contenuto 2">
                <a:extLst>
                  <a:ext uri="{FF2B5EF4-FFF2-40B4-BE49-F238E27FC236}">
                    <a16:creationId xmlns:a16="http://schemas.microsoft.com/office/drawing/2014/main" id="{F6596575-3565-4EC2-8CB8-200F5420FE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207" y="3466185"/>
                <a:ext cx="307129" cy="4174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it-IT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3" name="Segnaposto contenuto 2">
                <a:extLst>
                  <a:ext uri="{FF2B5EF4-FFF2-40B4-BE49-F238E27FC236}">
                    <a16:creationId xmlns:a16="http://schemas.microsoft.com/office/drawing/2014/main" id="{F6596575-3565-4EC2-8CB8-200F5420F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07" y="3466185"/>
                <a:ext cx="307129" cy="4174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FB222B6-067D-48C9-B8C4-CA2338110987}"/>
              </a:ext>
            </a:extLst>
          </p:cNvPr>
          <p:cNvCxnSpPr>
            <a:cxnSpLocks/>
          </p:cNvCxnSpPr>
          <p:nvPr/>
        </p:nvCxnSpPr>
        <p:spPr>
          <a:xfrm flipH="1">
            <a:off x="1012662" y="4697190"/>
            <a:ext cx="3501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Segnaposto contenuto 2">
                <a:extLst>
                  <a:ext uri="{FF2B5EF4-FFF2-40B4-BE49-F238E27FC236}">
                    <a16:creationId xmlns:a16="http://schemas.microsoft.com/office/drawing/2014/main" id="{5AE7653E-1AAA-4F31-8117-6CFC946E3C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702" y="4675431"/>
                <a:ext cx="307129" cy="4174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it-IT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5" name="Segnaposto contenuto 2">
                <a:extLst>
                  <a:ext uri="{FF2B5EF4-FFF2-40B4-BE49-F238E27FC236}">
                    <a16:creationId xmlns:a16="http://schemas.microsoft.com/office/drawing/2014/main" id="{5AE7653E-1AAA-4F31-8117-6CFC946E3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02" y="4675431"/>
                <a:ext cx="307129" cy="4174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6A972ABB-4262-4FD4-8D5A-82EBCCB21FF3}"/>
              </a:ext>
            </a:extLst>
          </p:cNvPr>
          <p:cNvCxnSpPr>
            <a:cxnSpLocks/>
          </p:cNvCxnSpPr>
          <p:nvPr/>
        </p:nvCxnSpPr>
        <p:spPr>
          <a:xfrm flipH="1">
            <a:off x="1755066" y="4718949"/>
            <a:ext cx="3501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Segnaposto contenuto 2">
                <a:extLst>
                  <a:ext uri="{FF2B5EF4-FFF2-40B4-BE49-F238E27FC236}">
                    <a16:creationId xmlns:a16="http://schemas.microsoft.com/office/drawing/2014/main" id="{98400BD8-B7C1-4C13-AF31-6C3DD78A51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8106" y="4697190"/>
                <a:ext cx="307129" cy="4174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it-IT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7" name="Segnaposto contenuto 2">
                <a:extLst>
                  <a:ext uri="{FF2B5EF4-FFF2-40B4-BE49-F238E27FC236}">
                    <a16:creationId xmlns:a16="http://schemas.microsoft.com/office/drawing/2014/main" id="{98400BD8-B7C1-4C13-AF31-6C3DD78A5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106" y="4697190"/>
                <a:ext cx="307129" cy="4174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ttangolo 23">
            <a:extLst>
              <a:ext uri="{FF2B5EF4-FFF2-40B4-BE49-F238E27FC236}">
                <a16:creationId xmlns:a16="http://schemas.microsoft.com/office/drawing/2014/main" id="{34DB98AD-60CF-42FD-B1F8-38A6D683FA7B}"/>
              </a:ext>
            </a:extLst>
          </p:cNvPr>
          <p:cNvSpPr/>
          <p:nvPr/>
        </p:nvSpPr>
        <p:spPr>
          <a:xfrm>
            <a:off x="971600" y="2015621"/>
            <a:ext cx="4335844" cy="257521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Segnaposto contenuto 2">
                <a:extLst>
                  <a:ext uri="{FF2B5EF4-FFF2-40B4-BE49-F238E27FC236}">
                    <a16:creationId xmlns:a16="http://schemas.microsoft.com/office/drawing/2014/main" id="{E81B6CB2-529C-459B-809F-2275FB86E8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3236" y="4579562"/>
                <a:ext cx="595542" cy="4879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Segnaposto contenuto 2">
                <a:extLst>
                  <a:ext uri="{FF2B5EF4-FFF2-40B4-BE49-F238E27FC236}">
                    <a16:creationId xmlns:a16="http://schemas.microsoft.com/office/drawing/2014/main" id="{E81B6CB2-529C-459B-809F-2275FB86E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236" y="4579562"/>
                <a:ext cx="595542" cy="487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Segnaposto contenuto 2">
                <a:extLst>
                  <a:ext uri="{FF2B5EF4-FFF2-40B4-BE49-F238E27FC236}">
                    <a16:creationId xmlns:a16="http://schemas.microsoft.com/office/drawing/2014/main" id="{B98536F2-8D0D-4D86-90A0-485CB25591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6645" y="1241224"/>
                <a:ext cx="307129" cy="4174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it-I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Segnaposto contenuto 2">
                <a:extLst>
                  <a:ext uri="{FF2B5EF4-FFF2-40B4-BE49-F238E27FC236}">
                    <a16:creationId xmlns:a16="http://schemas.microsoft.com/office/drawing/2014/main" id="{B98536F2-8D0D-4D86-90A0-485CB2559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45" y="1241224"/>
                <a:ext cx="307129" cy="417430"/>
              </a:xfrm>
              <a:prstGeom prst="rect">
                <a:avLst/>
              </a:prstGeom>
              <a:blipFill>
                <a:blip r:embed="rId10"/>
                <a:stretch>
                  <a:fillRect r="-8000" b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co 60">
            <a:extLst>
              <a:ext uri="{FF2B5EF4-FFF2-40B4-BE49-F238E27FC236}">
                <a16:creationId xmlns:a16="http://schemas.microsoft.com/office/drawing/2014/main" id="{AA018FC3-E6CB-4065-9A84-AD33EED514DD}"/>
              </a:ext>
            </a:extLst>
          </p:cNvPr>
          <p:cNvSpPr/>
          <p:nvPr/>
        </p:nvSpPr>
        <p:spPr>
          <a:xfrm rot="14632829">
            <a:off x="4469585" y="1286856"/>
            <a:ext cx="1457443" cy="1559431"/>
          </a:xfrm>
          <a:prstGeom prst="arc">
            <a:avLst>
              <a:gd name="adj1" fmla="val 18043614"/>
              <a:gd name="adj2" fmla="val 4941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Segnaposto contenuto 2">
            <a:extLst>
              <a:ext uri="{FF2B5EF4-FFF2-40B4-BE49-F238E27FC236}">
                <a16:creationId xmlns:a16="http://schemas.microsoft.com/office/drawing/2014/main" id="{A65865D6-B278-4820-B7A7-31F09FF9DC6F}"/>
              </a:ext>
            </a:extLst>
          </p:cNvPr>
          <p:cNvSpPr txBox="1">
            <a:spLocks/>
          </p:cNvSpPr>
          <p:nvPr/>
        </p:nvSpPr>
        <p:spPr>
          <a:xfrm>
            <a:off x="4966601" y="1124881"/>
            <a:ext cx="1909656" cy="395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sz="1600" dirty="0">
                <a:solidFill>
                  <a:schemeClr val="accent1"/>
                </a:solidFill>
              </a:rPr>
              <a:t>Valori noti al contorno</a:t>
            </a:r>
          </a:p>
        </p:txBody>
      </p:sp>
    </p:spTree>
    <p:extLst>
      <p:ext uri="{BB962C8B-B14F-4D97-AF65-F5344CB8AC3E}">
        <p14:creationId xmlns:p14="http://schemas.microsoft.com/office/powerpoint/2010/main" val="502340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562E22-8356-4C49-8E0C-1C19986E8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0697" y="2430980"/>
            <a:ext cx="4596404" cy="864096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Come prima cosa, sviluppiamo la funzione in serie di Taylor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olo 1">
            <a:extLst>
              <a:ext uri="{FF2B5EF4-FFF2-40B4-BE49-F238E27FC236}">
                <a16:creationId xmlns:a16="http://schemas.microsoft.com/office/drawing/2014/main" id="{22C4B85E-951F-41AB-B910-9A64B847C8C4}"/>
              </a:ext>
            </a:extLst>
          </p:cNvPr>
          <p:cNvSpPr txBox="1">
            <a:spLocks/>
          </p:cNvSpPr>
          <p:nvPr/>
        </p:nvSpPr>
        <p:spPr>
          <a:xfrm>
            <a:off x="290472" y="1982091"/>
            <a:ext cx="3213526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Approssimazione alle differenze finite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76C1618-C3ED-4BCA-B4DF-07E67CB6E709}"/>
                  </a:ext>
                </a:extLst>
              </p:cNvPr>
              <p:cNvSpPr txBox="1"/>
              <p:nvPr/>
            </p:nvSpPr>
            <p:spPr>
              <a:xfrm>
                <a:off x="1403648" y="3606426"/>
                <a:ext cx="6786223" cy="544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it-IT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it-IT" dirty="0"/>
                          <m:t>)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it-IT" dirty="0"/>
                          <m:t>)</m:t>
                        </m:r>
                      </m:num>
                      <m:den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it-IT" dirty="0"/>
                          <m:t>)</m:t>
                        </m:r>
                      </m:num>
                      <m:den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it-IT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76C1618-C3ED-4BCA-B4DF-07E67CB6E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3606426"/>
                <a:ext cx="6786223" cy="544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o 16">
            <a:extLst>
              <a:ext uri="{FF2B5EF4-FFF2-40B4-BE49-F238E27FC236}">
                <a16:creationId xmlns:a16="http://schemas.microsoft.com/office/drawing/2014/main" id="{9FAABAB4-C3CB-4913-957B-898A5916EB80}"/>
              </a:ext>
            </a:extLst>
          </p:cNvPr>
          <p:cNvSpPr/>
          <p:nvPr/>
        </p:nvSpPr>
        <p:spPr>
          <a:xfrm rot="4363568">
            <a:off x="6387476" y="3648095"/>
            <a:ext cx="1457443" cy="851514"/>
          </a:xfrm>
          <a:prstGeom prst="arc">
            <a:avLst>
              <a:gd name="adj1" fmla="val 16816231"/>
              <a:gd name="adj2" fmla="val 372107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F074C580-93A6-4BB3-88B3-71303260125D}"/>
              </a:ext>
            </a:extLst>
          </p:cNvPr>
          <p:cNvSpPr txBox="1">
            <a:spLocks/>
          </p:cNvSpPr>
          <p:nvPr/>
        </p:nvSpPr>
        <p:spPr>
          <a:xfrm rot="25028">
            <a:off x="5265144" y="4580658"/>
            <a:ext cx="2296894" cy="395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sz="1600" dirty="0">
                <a:solidFill>
                  <a:schemeClr val="accent3"/>
                </a:solidFill>
              </a:rPr>
              <a:t>Residuo della funzione</a:t>
            </a:r>
          </a:p>
        </p:txBody>
      </p:sp>
      <p:sp>
        <p:nvSpPr>
          <p:cNvPr id="20" name="Arco 19">
            <a:extLst>
              <a:ext uri="{FF2B5EF4-FFF2-40B4-BE49-F238E27FC236}">
                <a16:creationId xmlns:a16="http://schemas.microsoft.com/office/drawing/2014/main" id="{AC6730D0-88DE-4911-92B4-7FCDA29C982E}"/>
              </a:ext>
            </a:extLst>
          </p:cNvPr>
          <p:cNvSpPr/>
          <p:nvPr/>
        </p:nvSpPr>
        <p:spPr>
          <a:xfrm rot="13369824">
            <a:off x="1816695" y="4156346"/>
            <a:ext cx="1457443" cy="851514"/>
          </a:xfrm>
          <a:prstGeom prst="arc">
            <a:avLst>
              <a:gd name="adj1" fmla="val 16816231"/>
              <a:gd name="adj2" fmla="val 372107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8968A004-588C-4E51-8581-AFBC8005AED8}"/>
              </a:ext>
            </a:extLst>
          </p:cNvPr>
          <p:cNvSpPr txBox="1">
            <a:spLocks/>
          </p:cNvSpPr>
          <p:nvPr/>
        </p:nvSpPr>
        <p:spPr>
          <a:xfrm>
            <a:off x="1245017" y="4778326"/>
            <a:ext cx="2047661" cy="395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sz="1600" dirty="0">
                <a:solidFill>
                  <a:schemeClr val="accent3"/>
                </a:solidFill>
              </a:rPr>
              <a:t>Differenza «in avanti»</a:t>
            </a:r>
          </a:p>
        </p:txBody>
      </p:sp>
      <p:pic>
        <p:nvPicPr>
          <p:cNvPr id="25602" name="Picture 2" descr="Strumenti di web marketing low cost | Marketing Low Cost: idee e ...">
            <a:extLst>
              <a:ext uri="{FF2B5EF4-FFF2-40B4-BE49-F238E27FC236}">
                <a16:creationId xmlns:a16="http://schemas.microsoft.com/office/drawing/2014/main" id="{AED79FF3-8158-44EC-A06F-EA2DCD1BE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t="22985" r="1420" b="23722"/>
          <a:stretch/>
        </p:blipFill>
        <p:spPr bwMode="auto">
          <a:xfrm>
            <a:off x="4819344" y="1339358"/>
            <a:ext cx="2141260" cy="122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307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Segnaposto contenuto 2">
            <a:extLst>
              <a:ext uri="{FF2B5EF4-FFF2-40B4-BE49-F238E27FC236}">
                <a16:creationId xmlns:a16="http://schemas.microsoft.com/office/drawing/2014/main" id="{00973B18-35EB-4CD8-9ACB-F52E764E7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961" y="2457871"/>
            <a:ext cx="4596404" cy="2466128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Quando un maremoto si origina e si propaga nei pressi della linea costiera, lo si definisce </a:t>
            </a:r>
            <a:r>
              <a:rPr lang="it-IT" sz="1600" b="1" dirty="0">
                <a:solidFill>
                  <a:schemeClr val="tx2"/>
                </a:solidFill>
              </a:rPr>
              <a:t>locale</a:t>
            </a:r>
            <a:r>
              <a:rPr lang="it-IT" sz="1600" dirty="0">
                <a:solidFill>
                  <a:schemeClr val="tx2"/>
                </a:solidFill>
              </a:rPr>
              <a:t>.</a:t>
            </a:r>
          </a:p>
          <a:p>
            <a:r>
              <a:rPr lang="it-IT" sz="1600" dirty="0">
                <a:solidFill>
                  <a:schemeClr val="tx2"/>
                </a:solidFill>
              </a:rPr>
              <a:t>Altri maremoti riescono invece a propagarsi per migliaia di chilometri attraversando interi oceani</a:t>
            </a:r>
          </a:p>
          <a:p>
            <a:r>
              <a:rPr lang="it-IT" sz="1600" dirty="0">
                <a:solidFill>
                  <a:schemeClr val="tx2"/>
                </a:solidFill>
              </a:rPr>
              <a:t>In genere si parla di </a:t>
            </a:r>
            <a:r>
              <a:rPr lang="it-IT" sz="1600" b="1" dirty="0">
                <a:solidFill>
                  <a:schemeClr val="tx2"/>
                </a:solidFill>
              </a:rPr>
              <a:t>origine tettonica</a:t>
            </a:r>
            <a:r>
              <a:rPr lang="it-IT" sz="1600" dirty="0">
                <a:solidFill>
                  <a:schemeClr val="tx2"/>
                </a:solidFill>
              </a:rPr>
              <a:t>, poiché gli scivolamenti del terreno in acqua e le esplosioni vulcaniche causano di solito onde di minore lunghezza che si attenuano velocemente</a:t>
            </a:r>
          </a:p>
        </p:txBody>
      </p:sp>
      <p:sp>
        <p:nvSpPr>
          <p:cNvPr id="51" name="Titolo 1">
            <a:extLst>
              <a:ext uri="{FF2B5EF4-FFF2-40B4-BE49-F238E27FC236}">
                <a16:creationId xmlns:a16="http://schemas.microsoft.com/office/drawing/2014/main" id="{CB193922-3FCD-4107-893D-AEAB2494C381}"/>
              </a:ext>
            </a:extLst>
          </p:cNvPr>
          <p:cNvSpPr txBox="1">
            <a:spLocks/>
          </p:cNvSpPr>
          <p:nvPr/>
        </p:nvSpPr>
        <p:spPr>
          <a:xfrm>
            <a:off x="5572244" y="2276872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Cause di origine uno tsunami</a:t>
            </a:r>
          </a:p>
        </p:txBody>
      </p:sp>
      <p:pic>
        <p:nvPicPr>
          <p:cNvPr id="2050" name="Picture 2" descr="Terremoto immagini grafiche vettoriali clipart -envi0122-CoolCLIPS.com">
            <a:extLst>
              <a:ext uri="{FF2B5EF4-FFF2-40B4-BE49-F238E27FC236}">
                <a16:creationId xmlns:a16="http://schemas.microsoft.com/office/drawing/2014/main" id="{73B5A4DA-C4A4-42DA-B98D-B368AFBBE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9"/>
          <a:stretch/>
        </p:blipFill>
        <p:spPr bwMode="auto">
          <a:xfrm>
            <a:off x="7028508" y="3645024"/>
            <a:ext cx="1791964" cy="162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🌋 Vulcano Emoji">
            <a:extLst>
              <a:ext uri="{FF2B5EF4-FFF2-40B4-BE49-F238E27FC236}">
                <a16:creationId xmlns:a16="http://schemas.microsoft.com/office/drawing/2014/main" id="{CE20833B-299B-4BE1-87E4-69365910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774" y="3826227"/>
            <a:ext cx="1443201" cy="14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572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itolo 1">
            <a:extLst>
              <a:ext uri="{FF2B5EF4-FFF2-40B4-BE49-F238E27FC236}">
                <a16:creationId xmlns:a16="http://schemas.microsoft.com/office/drawing/2014/main" id="{C1F068CC-2342-4BA0-82D7-AF7D22D7271D}"/>
              </a:ext>
            </a:extLst>
          </p:cNvPr>
          <p:cNvSpPr txBox="1">
            <a:spLocks/>
          </p:cNvSpPr>
          <p:nvPr/>
        </p:nvSpPr>
        <p:spPr>
          <a:xfrm>
            <a:off x="5868144" y="2270742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Approssimazione alle differenze finite</a:t>
            </a:r>
          </a:p>
        </p:txBody>
      </p:sp>
      <p:sp>
        <p:nvSpPr>
          <p:cNvPr id="45" name="Segnaposto contenuto 2">
            <a:extLst>
              <a:ext uri="{FF2B5EF4-FFF2-40B4-BE49-F238E27FC236}">
                <a16:creationId xmlns:a16="http://schemas.microsoft.com/office/drawing/2014/main" id="{617CF672-0932-4629-B98F-284565007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798" y="2513150"/>
            <a:ext cx="5396366" cy="864096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Alternativamente lo sviluppo può essere fatto come segue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C183F5C7-6D3C-4D55-AEC7-91CC9453FB42}"/>
                  </a:ext>
                </a:extLst>
              </p:cNvPr>
              <p:cNvSpPr txBox="1"/>
              <p:nvPr/>
            </p:nvSpPr>
            <p:spPr>
              <a:xfrm>
                <a:off x="1043608" y="3730262"/>
                <a:ext cx="6786223" cy="544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it-IT" dirty="0"/>
                          <m:t>)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1!</m:t>
                        </m:r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it-IT" dirty="0"/>
                          <m:t>)</m:t>
                        </m:r>
                      </m:num>
                      <m:den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−…+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it-IT" dirty="0"/>
                          <m:t>)</m:t>
                        </m:r>
                      </m:num>
                      <m:den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it-IT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C183F5C7-6D3C-4D55-AEC7-91CC9453F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730262"/>
                <a:ext cx="6786223" cy="544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o 63">
            <a:extLst>
              <a:ext uri="{FF2B5EF4-FFF2-40B4-BE49-F238E27FC236}">
                <a16:creationId xmlns:a16="http://schemas.microsoft.com/office/drawing/2014/main" id="{56F2879E-A65C-4050-9FD7-74313FEBF32A}"/>
              </a:ext>
            </a:extLst>
          </p:cNvPr>
          <p:cNvSpPr/>
          <p:nvPr/>
        </p:nvSpPr>
        <p:spPr>
          <a:xfrm rot="13369824">
            <a:off x="772905" y="4183929"/>
            <a:ext cx="1457443" cy="851514"/>
          </a:xfrm>
          <a:prstGeom prst="arc">
            <a:avLst>
              <a:gd name="adj1" fmla="val 16816231"/>
              <a:gd name="adj2" fmla="val 37210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Segnaposto contenuto 2">
            <a:extLst>
              <a:ext uri="{FF2B5EF4-FFF2-40B4-BE49-F238E27FC236}">
                <a16:creationId xmlns:a16="http://schemas.microsoft.com/office/drawing/2014/main" id="{96B4FA75-9898-44FC-A112-C98358E311FB}"/>
              </a:ext>
            </a:extLst>
          </p:cNvPr>
          <p:cNvSpPr txBox="1">
            <a:spLocks/>
          </p:cNvSpPr>
          <p:nvPr/>
        </p:nvSpPr>
        <p:spPr>
          <a:xfrm>
            <a:off x="1167572" y="4714590"/>
            <a:ext cx="2124265" cy="395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sz="1600" dirty="0">
                <a:solidFill>
                  <a:schemeClr val="accent1">
                    <a:lumMod val="75000"/>
                  </a:schemeClr>
                </a:solidFill>
              </a:rPr>
              <a:t>Differenza «all’indietro»</a:t>
            </a:r>
          </a:p>
        </p:txBody>
      </p:sp>
      <p:pic>
        <p:nvPicPr>
          <p:cNvPr id="19" name="Picture 2" descr="Foto, immagini, grafica, vettoriali e video esenti da royalty per ...">
            <a:extLst>
              <a:ext uri="{FF2B5EF4-FFF2-40B4-BE49-F238E27FC236}">
                <a16:creationId xmlns:a16="http://schemas.microsoft.com/office/drawing/2014/main" id="{1BE0ECFB-DA1D-4162-B455-4C02AB282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167" b="90417" l="37821" r="92949">
                        <a14:foregroundMark x1="75962" y1="17500" x2="75962" y2="17500"/>
                        <a14:foregroundMark x1="72756" y1="15833" x2="72756" y2="15833"/>
                        <a14:foregroundMark x1="70513" y1="19167" x2="70513" y2="19167"/>
                        <a14:foregroundMark x1="69872" y1="17917" x2="69872" y2="17917"/>
                        <a14:foregroundMark x1="77244" y1="19583" x2="77244" y2="19583"/>
                        <a14:foregroundMark x1="68590" y1="17917" x2="68590" y2="17917"/>
                        <a14:foregroundMark x1="72436" y1="15417" x2="71474" y2="15417"/>
                        <a14:foregroundMark x1="71474" y1="14583" x2="61538" y2="20833"/>
                        <a14:foregroundMark x1="61538" y1="20833" x2="73077" y2="24167"/>
                        <a14:foregroundMark x1="73077" y1="24167" x2="75962" y2="20000"/>
                        <a14:foregroundMark x1="74679" y1="14583" x2="74679" y2="14583"/>
                        <a14:foregroundMark x1="93269" y1="43750" x2="93269" y2="43750"/>
                        <a14:foregroundMark x1="91667" y1="42500" x2="91667" y2="42500"/>
                        <a14:foregroundMark x1="92308" y1="43750" x2="92308" y2="43750"/>
                        <a14:foregroundMark x1="39744" y1="35833" x2="39744" y2="35833"/>
                        <a14:foregroundMark x1="37821" y1="34167" x2="37821" y2="34167"/>
                        <a14:foregroundMark x1="82051" y1="88333" x2="82051" y2="8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16" t="12160"/>
          <a:stretch/>
        </p:blipFill>
        <p:spPr bwMode="auto">
          <a:xfrm>
            <a:off x="5756073" y="4177163"/>
            <a:ext cx="1761156" cy="183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832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562E22-8356-4C49-8E0C-1C19986E8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0697" y="2430980"/>
            <a:ext cx="4596404" cy="864096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Andando a sommare le due equazioni ottengo l’espressione seguente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olo 1">
            <a:extLst>
              <a:ext uri="{FF2B5EF4-FFF2-40B4-BE49-F238E27FC236}">
                <a16:creationId xmlns:a16="http://schemas.microsoft.com/office/drawing/2014/main" id="{22C4B85E-951F-41AB-B910-9A64B847C8C4}"/>
              </a:ext>
            </a:extLst>
          </p:cNvPr>
          <p:cNvSpPr txBox="1">
            <a:spLocks/>
          </p:cNvSpPr>
          <p:nvPr/>
        </p:nvSpPr>
        <p:spPr>
          <a:xfrm>
            <a:off x="290472" y="1982091"/>
            <a:ext cx="3213526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Approssimazione alle differenze finite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76C1618-C3ED-4BCA-B4DF-07E67CB6E709}"/>
                  </a:ext>
                </a:extLst>
              </p:cNvPr>
              <p:cNvSpPr txBox="1"/>
              <p:nvPr/>
            </p:nvSpPr>
            <p:spPr>
              <a:xfrm>
                <a:off x="2339752" y="3659733"/>
                <a:ext cx="6297631" cy="542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it-IT" dirty="0"/>
                      <m:t>)</m:t>
                    </m:r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sup>
                        </m:sSup>
                        <m:r>
                          <a:rPr lang="it-IT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it-IT" dirty="0"/>
                          <m:t>)</m:t>
                        </m:r>
                      </m:num>
                      <m:den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it-IT" b="0" i="0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76C1618-C3ED-4BCA-B4DF-07E67CB6E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3659733"/>
                <a:ext cx="6297631" cy="542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486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itolo 1">
            <a:extLst>
              <a:ext uri="{FF2B5EF4-FFF2-40B4-BE49-F238E27FC236}">
                <a16:creationId xmlns:a16="http://schemas.microsoft.com/office/drawing/2014/main" id="{C1F068CC-2342-4BA0-82D7-AF7D22D7271D}"/>
              </a:ext>
            </a:extLst>
          </p:cNvPr>
          <p:cNvSpPr txBox="1">
            <a:spLocks/>
          </p:cNvSpPr>
          <p:nvPr/>
        </p:nvSpPr>
        <p:spPr>
          <a:xfrm>
            <a:off x="5868144" y="2692078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Approssimazione alle differenze finite</a:t>
            </a:r>
          </a:p>
        </p:txBody>
      </p:sp>
      <p:sp>
        <p:nvSpPr>
          <p:cNvPr id="45" name="Segnaposto contenuto 2">
            <a:extLst>
              <a:ext uri="{FF2B5EF4-FFF2-40B4-BE49-F238E27FC236}">
                <a16:creationId xmlns:a16="http://schemas.microsoft.com/office/drawing/2014/main" id="{617CF672-0932-4629-B98F-284565007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42" y="2179617"/>
            <a:ext cx="4596404" cy="864096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Troncando al secondo ordine lo sviluppo ottengo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C183F5C7-6D3C-4D55-AEC7-91CC9453FB42}"/>
                  </a:ext>
                </a:extLst>
              </p:cNvPr>
              <p:cNvSpPr txBox="1"/>
              <p:nvPr/>
            </p:nvSpPr>
            <p:spPr>
              <a:xfrm>
                <a:off x="934199" y="2948752"/>
                <a:ext cx="4596405" cy="629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it-IT" dirty="0"/>
                        <m:t>)</m:t>
                      </m:r>
                      <m:r>
                        <m:rPr>
                          <m:nor/>
                        </m:rPr>
                        <a:rPr lang="it-IT" b="0" i="0" dirty="0" smtClean="0"/>
                        <m:t> = 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C183F5C7-6D3C-4D55-AEC7-91CC9453F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199" y="2948752"/>
                <a:ext cx="4596405" cy="629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o 18">
            <a:extLst>
              <a:ext uri="{FF2B5EF4-FFF2-40B4-BE49-F238E27FC236}">
                <a16:creationId xmlns:a16="http://schemas.microsoft.com/office/drawing/2014/main" id="{8DD1449B-E7F4-45D8-9519-EB66096F3189}"/>
              </a:ext>
            </a:extLst>
          </p:cNvPr>
          <p:cNvSpPr/>
          <p:nvPr/>
        </p:nvSpPr>
        <p:spPr>
          <a:xfrm rot="1111812">
            <a:off x="3383636" y="3292651"/>
            <a:ext cx="1457443" cy="851514"/>
          </a:xfrm>
          <a:prstGeom prst="arc">
            <a:avLst>
              <a:gd name="adj1" fmla="val 16816231"/>
              <a:gd name="adj2" fmla="val 37210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egnaposto contenuto 2">
                <a:extLst>
                  <a:ext uri="{FF2B5EF4-FFF2-40B4-BE49-F238E27FC236}">
                    <a16:creationId xmlns:a16="http://schemas.microsoft.com/office/drawing/2014/main" id="{1C932A04-1FAE-4807-8497-9F71646B62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9242" y="3975966"/>
                <a:ext cx="2642472" cy="75543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600" dirty="0">
                    <a:solidFill>
                      <a:schemeClr val="accent1">
                        <a:lumMod val="75000"/>
                      </a:schemeClr>
                    </a:solidFill>
                  </a:rPr>
                  <a:t>Se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it-IT" sz="1600" dirty="0">
                    <a:solidFill>
                      <a:schemeClr val="accent1">
                        <a:lumMod val="75000"/>
                      </a:schemeClr>
                    </a:solidFill>
                  </a:rPr>
                  <a:t> è abbastanza piccolo ottengo il valore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it-IT" sz="1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it-IT" sz="1600" dirty="0">
                    <a:solidFill>
                      <a:schemeClr val="accent1">
                        <a:lumMod val="75000"/>
                      </a:schemeClr>
                    </a:solidFill>
                  </a:rPr>
                  <a:t>calcolato alle </a:t>
                </a:r>
                <a:r>
                  <a:rPr lang="it-IT" sz="1600" b="1" dirty="0">
                    <a:solidFill>
                      <a:schemeClr val="accent1">
                        <a:lumMod val="75000"/>
                      </a:schemeClr>
                    </a:solidFill>
                  </a:rPr>
                  <a:t>derivate finite centrali</a:t>
                </a:r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Segnaposto contenuto 2">
                <a:extLst>
                  <a:ext uri="{FF2B5EF4-FFF2-40B4-BE49-F238E27FC236}">
                    <a16:creationId xmlns:a16="http://schemas.microsoft.com/office/drawing/2014/main" id="{1C932A04-1FAE-4807-8497-9F71646B6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242" y="3975966"/>
                <a:ext cx="2642472" cy="755438"/>
              </a:xfrm>
              <a:prstGeom prst="rect">
                <a:avLst/>
              </a:prstGeom>
              <a:blipFill>
                <a:blip r:embed="rId3"/>
                <a:stretch>
                  <a:fillRect l="-691" r="-2074" b="-48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Segnaposto contenuto 2">
                <a:extLst>
                  <a:ext uri="{FF2B5EF4-FFF2-40B4-BE49-F238E27FC236}">
                    <a16:creationId xmlns:a16="http://schemas.microsoft.com/office/drawing/2014/main" id="{B860FA03-5ABB-42E9-97DA-4286571D7B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8902" y="4812880"/>
                <a:ext cx="3163098" cy="631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𝑟𝑟𝑜𝑟𝑒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𝑐𝑜𝑚𝑚𝑒𝑠𝑠𝑜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it-IT" sz="16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it-IT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p>
                        <m:sSupPr>
                          <m:ctrlPr>
                            <a:rPr lang="it-IT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it-IT" sz="16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sup>
                      </m:sSup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Segnaposto contenuto 2">
                <a:extLst>
                  <a:ext uri="{FF2B5EF4-FFF2-40B4-BE49-F238E27FC236}">
                    <a16:creationId xmlns:a16="http://schemas.microsoft.com/office/drawing/2014/main" id="{B860FA03-5ABB-42E9-97DA-4286571D7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02" y="4812880"/>
                <a:ext cx="3163098" cy="6317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o 21">
            <a:extLst>
              <a:ext uri="{FF2B5EF4-FFF2-40B4-BE49-F238E27FC236}">
                <a16:creationId xmlns:a16="http://schemas.microsoft.com/office/drawing/2014/main" id="{EAE3E600-0E74-425F-A22E-E710CB13CA98}"/>
              </a:ext>
            </a:extLst>
          </p:cNvPr>
          <p:cNvSpPr/>
          <p:nvPr/>
        </p:nvSpPr>
        <p:spPr>
          <a:xfrm rot="12733206">
            <a:off x="753617" y="3376527"/>
            <a:ext cx="2142452" cy="1778467"/>
          </a:xfrm>
          <a:prstGeom prst="arc">
            <a:avLst>
              <a:gd name="adj1" fmla="val 15843948"/>
              <a:gd name="adj2" fmla="val 79440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256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olo 1">
            <a:extLst>
              <a:ext uri="{FF2B5EF4-FFF2-40B4-BE49-F238E27FC236}">
                <a16:creationId xmlns:a16="http://schemas.microsoft.com/office/drawing/2014/main" id="{22C4B85E-951F-41AB-B910-9A64B847C8C4}"/>
              </a:ext>
            </a:extLst>
          </p:cNvPr>
          <p:cNvSpPr txBox="1">
            <a:spLocks/>
          </p:cNvSpPr>
          <p:nvPr/>
        </p:nvSpPr>
        <p:spPr>
          <a:xfrm>
            <a:off x="301344" y="2369765"/>
            <a:ext cx="3213526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Approssimazione alle differenze finite</a:t>
            </a: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F643852E-D3A7-4064-A94C-27D501CEC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5712" y="1777053"/>
            <a:ext cx="4828736" cy="864096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Il discorso è analogo se ragiono sulla derivata prima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C477A5D-3113-4BE7-8E41-F171B7F382BC}"/>
                  </a:ext>
                </a:extLst>
              </p:cNvPr>
              <p:cNvSpPr txBox="1"/>
              <p:nvPr/>
            </p:nvSpPr>
            <p:spPr>
              <a:xfrm>
                <a:off x="3864916" y="2730368"/>
                <a:ext cx="4596405" cy="646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it-IT" dirty="0"/>
                        <m:t>)</m:t>
                      </m:r>
                      <m:r>
                        <m:rPr>
                          <m:nor/>
                        </m:rPr>
                        <a:rPr lang="it-IT" b="0" i="0" dirty="0" smtClean="0"/>
                        <m:t> = 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EC477A5D-3113-4BE7-8E41-F171B7F38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916" y="2730368"/>
                <a:ext cx="4596405" cy="6467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o 20">
            <a:extLst>
              <a:ext uri="{FF2B5EF4-FFF2-40B4-BE49-F238E27FC236}">
                <a16:creationId xmlns:a16="http://schemas.microsoft.com/office/drawing/2014/main" id="{1729ABC0-443E-41D4-BE4D-89B60CB4394C}"/>
              </a:ext>
            </a:extLst>
          </p:cNvPr>
          <p:cNvSpPr/>
          <p:nvPr/>
        </p:nvSpPr>
        <p:spPr>
          <a:xfrm rot="1111812">
            <a:off x="6314353" y="3074267"/>
            <a:ext cx="1457443" cy="851514"/>
          </a:xfrm>
          <a:prstGeom prst="arc">
            <a:avLst>
              <a:gd name="adj1" fmla="val 16816231"/>
              <a:gd name="adj2" fmla="val 37210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egnaposto contenuto 2">
                <a:extLst>
                  <a:ext uri="{FF2B5EF4-FFF2-40B4-BE49-F238E27FC236}">
                    <a16:creationId xmlns:a16="http://schemas.microsoft.com/office/drawing/2014/main" id="{DD8F87C5-6A1C-4DA9-9E8F-ACAF3B22FC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8435" y="3681697"/>
                <a:ext cx="3213525" cy="75543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1600" dirty="0">
                    <a:solidFill>
                      <a:schemeClr val="accent1">
                        <a:lumMod val="75000"/>
                      </a:schemeClr>
                    </a:solidFill>
                  </a:rPr>
                  <a:t>Se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it-IT" sz="1600" dirty="0">
                    <a:solidFill>
                      <a:schemeClr val="accent1">
                        <a:lumMod val="75000"/>
                      </a:schemeClr>
                    </a:solidFill>
                  </a:rPr>
                  <a:t> è piccolo ottengo il valore di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it-IT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it-IT" sz="1600" dirty="0">
                    <a:solidFill>
                      <a:schemeClr val="accent1">
                        <a:lumMod val="75000"/>
                      </a:schemeClr>
                    </a:solidFill>
                  </a:rPr>
                  <a:t>calcolato alle </a:t>
                </a:r>
                <a:r>
                  <a:rPr lang="it-IT" sz="1600" b="1" dirty="0">
                    <a:solidFill>
                      <a:schemeClr val="accent1">
                        <a:lumMod val="75000"/>
                      </a:schemeClr>
                    </a:solidFill>
                  </a:rPr>
                  <a:t>derivate finite centrali</a:t>
                </a:r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Segnaposto contenuto 2">
                <a:extLst>
                  <a:ext uri="{FF2B5EF4-FFF2-40B4-BE49-F238E27FC236}">
                    <a16:creationId xmlns:a16="http://schemas.microsoft.com/office/drawing/2014/main" id="{DD8F87C5-6A1C-4DA9-9E8F-ACAF3B22F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435" y="3681697"/>
                <a:ext cx="3213525" cy="755438"/>
              </a:xfrm>
              <a:prstGeom prst="rect">
                <a:avLst/>
              </a:prstGeom>
              <a:blipFill>
                <a:blip r:embed="rId3"/>
                <a:stretch>
                  <a:fillRect l="-7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egnaposto contenuto 2">
                <a:extLst>
                  <a:ext uri="{FF2B5EF4-FFF2-40B4-BE49-F238E27FC236}">
                    <a16:creationId xmlns:a16="http://schemas.microsoft.com/office/drawing/2014/main" id="{7E3E1822-7130-4414-AB24-8602A24F99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52007" y="4568525"/>
                <a:ext cx="3256717" cy="631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𝑟𝑟𝑜𝑟𝑒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𝑐𝑜𝑚𝑚𝑒𝑠𝑠𝑜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𝑝𝑟𝑜𝑝𝑜𝑟𝑧𝑖𝑜𝑛𝑎𝑙𝑒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𝑎𝑑</m:t>
                      </m:r>
                      <m:sSup>
                        <m:sSupPr>
                          <m:ctrlPr>
                            <a:rPr lang="it-IT" sz="160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it-IT" sz="1600" i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Segnaposto contenuto 2">
                <a:extLst>
                  <a:ext uri="{FF2B5EF4-FFF2-40B4-BE49-F238E27FC236}">
                    <a16:creationId xmlns:a16="http://schemas.microsoft.com/office/drawing/2014/main" id="{7E3E1822-7130-4414-AB24-8602A24F9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007" y="4568525"/>
                <a:ext cx="3256717" cy="6317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o 23">
            <a:extLst>
              <a:ext uri="{FF2B5EF4-FFF2-40B4-BE49-F238E27FC236}">
                <a16:creationId xmlns:a16="http://schemas.microsoft.com/office/drawing/2014/main" id="{FAA91506-6902-4B49-943C-EF2EF832D78C}"/>
              </a:ext>
            </a:extLst>
          </p:cNvPr>
          <p:cNvSpPr/>
          <p:nvPr/>
        </p:nvSpPr>
        <p:spPr>
          <a:xfrm rot="14560794">
            <a:off x="3688879" y="3327617"/>
            <a:ext cx="2142452" cy="1778467"/>
          </a:xfrm>
          <a:prstGeom prst="arc">
            <a:avLst>
              <a:gd name="adj1" fmla="val 15843948"/>
              <a:gd name="adj2" fmla="val 79440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6899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itolo 1">
            <a:extLst>
              <a:ext uri="{FF2B5EF4-FFF2-40B4-BE49-F238E27FC236}">
                <a16:creationId xmlns:a16="http://schemas.microsoft.com/office/drawing/2014/main" id="{C1F068CC-2342-4BA0-82D7-AF7D22D7271D}"/>
              </a:ext>
            </a:extLst>
          </p:cNvPr>
          <p:cNvSpPr txBox="1">
            <a:spLocks/>
          </p:cNvSpPr>
          <p:nvPr/>
        </p:nvSpPr>
        <p:spPr>
          <a:xfrm>
            <a:off x="5868144" y="2692078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Approssimazione alle differenze finite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244B9B08-0F36-46B0-B9A8-D70C509C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54" y="2132856"/>
            <a:ext cx="4596404" cy="864096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In generale posso usare 4 differenti schemi per l’approssimazione alle differenze finite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06E117FD-614F-4674-84E0-17783CDB486D}"/>
                  </a:ext>
                </a:extLst>
              </p:cNvPr>
              <p:cNvSpPr txBox="1"/>
              <p:nvPr/>
            </p:nvSpPr>
            <p:spPr>
              <a:xfrm>
                <a:off x="968158" y="3012246"/>
                <a:ext cx="4236480" cy="2216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endParaRPr lang="it-I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𝐵𝑎𝑐𝑘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𝑤𝑎𝑟𝑑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𝐿𝑜𝑛𝑔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𝑐𝑒𝑛𝑡𝑒𝑟𝑒𝑑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𝑆h𝑜𝑟𝑡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𝑐𝑒𝑛𝑡𝑒𝑟𝑒𝑑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06E117FD-614F-4674-84E0-17783CDB4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58" y="3012246"/>
                <a:ext cx="4236480" cy="22169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981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olo 1">
            <a:extLst>
              <a:ext uri="{FF2B5EF4-FFF2-40B4-BE49-F238E27FC236}">
                <a16:creationId xmlns:a16="http://schemas.microsoft.com/office/drawing/2014/main" id="{22C4B85E-951F-41AB-B910-9A64B847C8C4}"/>
              </a:ext>
            </a:extLst>
          </p:cNvPr>
          <p:cNvSpPr txBox="1">
            <a:spLocks/>
          </p:cNvSpPr>
          <p:nvPr/>
        </p:nvSpPr>
        <p:spPr>
          <a:xfrm>
            <a:off x="301344" y="2369765"/>
            <a:ext cx="3213526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Approssimazione alle differenze finite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egnaposto contenuto 2">
                <a:extLst>
                  <a:ext uri="{FF2B5EF4-FFF2-40B4-BE49-F238E27FC236}">
                    <a16:creationId xmlns:a16="http://schemas.microsoft.com/office/drawing/2014/main" id="{F643852E-D3A7-4064-A94C-27D501CEC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87061" y="1675001"/>
                <a:ext cx="4828736" cy="1068200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it-IT" sz="1600" dirty="0">
                    <a:solidFill>
                      <a:schemeClr val="tx2"/>
                    </a:solidFill>
                  </a:rPr>
                  <a:t>Ampliamo il discorso ad un sistema in due dimensioni, con punti di coordinate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600" dirty="0">
                  <a:solidFill>
                    <a:schemeClr val="tx2"/>
                  </a:solidFill>
                </a:endParaRPr>
              </a:p>
              <a:p>
                <a:r>
                  <a:rPr lang="it-IT" sz="1600" dirty="0">
                    <a:solidFill>
                      <a:schemeClr val="tx2"/>
                    </a:solidFill>
                  </a:rPr>
                  <a:t>Come visto, si discretizza il dominio creando una </a:t>
                </a:r>
                <a:r>
                  <a:rPr lang="it-IT" sz="1600" b="1" dirty="0">
                    <a:solidFill>
                      <a:schemeClr val="tx2"/>
                    </a:solidFill>
                  </a:rPr>
                  <a:t>mesh</a:t>
                </a:r>
                <a:r>
                  <a:rPr lang="it-IT" sz="1600" dirty="0">
                    <a:solidFill>
                      <a:schemeClr val="tx2"/>
                    </a:solidFill>
                  </a:rPr>
                  <a:t> dove ho tutte le x e le y equidistanti tra loro</a:t>
                </a:r>
              </a:p>
            </p:txBody>
          </p:sp>
        </mc:Choice>
        <mc:Fallback xmlns="">
          <p:sp>
            <p:nvSpPr>
              <p:cNvPr id="19" name="Segnaposto contenuto 2">
                <a:extLst>
                  <a:ext uri="{FF2B5EF4-FFF2-40B4-BE49-F238E27FC236}">
                    <a16:creationId xmlns:a16="http://schemas.microsoft.com/office/drawing/2014/main" id="{F643852E-D3A7-4064-A94C-27D501CEC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87061" y="1675001"/>
                <a:ext cx="4828736" cy="1068200"/>
              </a:xfrm>
              <a:blipFill>
                <a:blip r:embed="rId2"/>
                <a:stretch>
                  <a:fillRect l="-505" t="-1714" b="-5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7959A25-6A9D-4D4A-87D1-908F7208E147}"/>
              </a:ext>
            </a:extLst>
          </p:cNvPr>
          <p:cNvCxnSpPr>
            <a:cxnSpLocks/>
          </p:cNvCxnSpPr>
          <p:nvPr/>
        </p:nvCxnSpPr>
        <p:spPr>
          <a:xfrm flipV="1">
            <a:off x="4365870" y="2850234"/>
            <a:ext cx="0" cy="28515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5B94A8C2-205E-4980-82F2-A669E5EE0932}"/>
              </a:ext>
            </a:extLst>
          </p:cNvPr>
          <p:cNvCxnSpPr>
            <a:cxnSpLocks/>
          </p:cNvCxnSpPr>
          <p:nvPr/>
        </p:nvCxnSpPr>
        <p:spPr>
          <a:xfrm>
            <a:off x="4012623" y="5428892"/>
            <a:ext cx="419920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egnaposto contenuto 2">
                <a:extLst>
                  <a:ext uri="{FF2B5EF4-FFF2-40B4-BE49-F238E27FC236}">
                    <a16:creationId xmlns:a16="http://schemas.microsoft.com/office/drawing/2014/main" id="{2E051AA5-B305-4CBC-924F-7694D1D680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0874" y="5338458"/>
                <a:ext cx="595542" cy="4879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Segnaposto contenuto 2">
                <a:extLst>
                  <a:ext uri="{FF2B5EF4-FFF2-40B4-BE49-F238E27FC236}">
                    <a16:creationId xmlns:a16="http://schemas.microsoft.com/office/drawing/2014/main" id="{2E051AA5-B305-4CBC-924F-7694D1D68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874" y="5338458"/>
                <a:ext cx="595542" cy="487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egnaposto contenuto 2">
                <a:extLst>
                  <a:ext uri="{FF2B5EF4-FFF2-40B4-BE49-F238E27FC236}">
                    <a16:creationId xmlns:a16="http://schemas.microsoft.com/office/drawing/2014/main" id="{53A200AF-7C37-4534-AB53-154A3F7B75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39116" y="2780928"/>
                <a:ext cx="307129" cy="4174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it-I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Segnaposto contenuto 2">
                <a:extLst>
                  <a:ext uri="{FF2B5EF4-FFF2-40B4-BE49-F238E27FC236}">
                    <a16:creationId xmlns:a16="http://schemas.microsoft.com/office/drawing/2014/main" id="{53A200AF-7C37-4534-AB53-154A3F7B7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116" y="2780928"/>
                <a:ext cx="307129" cy="417430"/>
              </a:xfrm>
              <a:prstGeom prst="rect">
                <a:avLst/>
              </a:prstGeom>
              <a:blipFill>
                <a:blip r:embed="rId4"/>
                <a:stretch>
                  <a:fillRect r="-8000" b="-43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2">
            <a:extLst>
              <a:ext uri="{FF2B5EF4-FFF2-40B4-BE49-F238E27FC236}">
                <a16:creationId xmlns:a16="http://schemas.microsoft.com/office/drawing/2014/main" id="{DC3B8F06-A3D5-46A1-9052-F5F0A866B7FF}"/>
              </a:ext>
            </a:extLst>
          </p:cNvPr>
          <p:cNvSpPr/>
          <p:nvPr/>
        </p:nvSpPr>
        <p:spPr>
          <a:xfrm>
            <a:off x="4966116" y="3338646"/>
            <a:ext cx="2401030" cy="151216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1BABE7F9-8A2F-47F5-A5A6-1141401F382A}"/>
              </a:ext>
            </a:extLst>
          </p:cNvPr>
          <p:cNvSpPr/>
          <p:nvPr/>
        </p:nvSpPr>
        <p:spPr>
          <a:xfrm>
            <a:off x="4915751" y="3284984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997332E8-BE69-4060-9D6B-DA04C743ED61}"/>
              </a:ext>
            </a:extLst>
          </p:cNvPr>
          <p:cNvSpPr/>
          <p:nvPr/>
        </p:nvSpPr>
        <p:spPr>
          <a:xfrm>
            <a:off x="4911202" y="3652722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36ED0E78-5927-4BC4-9007-3BCAFC37ED88}"/>
              </a:ext>
            </a:extLst>
          </p:cNvPr>
          <p:cNvSpPr/>
          <p:nvPr/>
        </p:nvSpPr>
        <p:spPr>
          <a:xfrm>
            <a:off x="4923796" y="4023155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99AE6249-09D0-48C1-A902-A7CD10F6C225}"/>
              </a:ext>
            </a:extLst>
          </p:cNvPr>
          <p:cNvSpPr/>
          <p:nvPr/>
        </p:nvSpPr>
        <p:spPr>
          <a:xfrm>
            <a:off x="4919078" y="4418861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B0C4D429-618E-4E63-BFC9-CCE0F450E658}"/>
              </a:ext>
            </a:extLst>
          </p:cNvPr>
          <p:cNvSpPr/>
          <p:nvPr/>
        </p:nvSpPr>
        <p:spPr>
          <a:xfrm>
            <a:off x="4919078" y="4801502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434CB6B7-70B6-4CE9-BC6E-3FBB22427FEC}"/>
              </a:ext>
            </a:extLst>
          </p:cNvPr>
          <p:cNvSpPr/>
          <p:nvPr/>
        </p:nvSpPr>
        <p:spPr>
          <a:xfrm>
            <a:off x="5326069" y="3284984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6C906479-2C0A-4D90-9662-1582A1C5D0C9}"/>
              </a:ext>
            </a:extLst>
          </p:cNvPr>
          <p:cNvSpPr/>
          <p:nvPr/>
        </p:nvSpPr>
        <p:spPr>
          <a:xfrm>
            <a:off x="5318193" y="3652722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06E82CCA-7260-4158-9A53-0C6F8DF3E420}"/>
              </a:ext>
            </a:extLst>
          </p:cNvPr>
          <p:cNvSpPr/>
          <p:nvPr/>
        </p:nvSpPr>
        <p:spPr>
          <a:xfrm>
            <a:off x="5330787" y="4023155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12AD91DA-E87F-4D00-BE84-142B4BC0FDBB}"/>
              </a:ext>
            </a:extLst>
          </p:cNvPr>
          <p:cNvSpPr/>
          <p:nvPr/>
        </p:nvSpPr>
        <p:spPr>
          <a:xfrm>
            <a:off x="5326069" y="4418861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E5C313CA-3753-4830-9DAE-E94780220E72}"/>
              </a:ext>
            </a:extLst>
          </p:cNvPr>
          <p:cNvSpPr/>
          <p:nvPr/>
        </p:nvSpPr>
        <p:spPr>
          <a:xfrm>
            <a:off x="5326069" y="4801502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73D2A51-16C1-4E9B-9460-15F1FAF82EC6}"/>
              </a:ext>
            </a:extLst>
          </p:cNvPr>
          <p:cNvSpPr/>
          <p:nvPr/>
        </p:nvSpPr>
        <p:spPr>
          <a:xfrm>
            <a:off x="5733059" y="3282908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B9062AA3-8B0C-499A-BC1A-76DE097D9CEE}"/>
              </a:ext>
            </a:extLst>
          </p:cNvPr>
          <p:cNvSpPr/>
          <p:nvPr/>
        </p:nvSpPr>
        <p:spPr>
          <a:xfrm>
            <a:off x="5725184" y="3663935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61C9FCDE-9C41-484B-8B52-10CB25DDC07B}"/>
              </a:ext>
            </a:extLst>
          </p:cNvPr>
          <p:cNvSpPr/>
          <p:nvPr/>
        </p:nvSpPr>
        <p:spPr>
          <a:xfrm>
            <a:off x="5737778" y="4034368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BE99E91F-1D9C-4761-9879-566E4003F071}"/>
              </a:ext>
            </a:extLst>
          </p:cNvPr>
          <p:cNvSpPr/>
          <p:nvPr/>
        </p:nvSpPr>
        <p:spPr>
          <a:xfrm>
            <a:off x="5733060" y="4430074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92F4EF5A-96DC-4380-8C6E-F8D40482388F}"/>
              </a:ext>
            </a:extLst>
          </p:cNvPr>
          <p:cNvSpPr/>
          <p:nvPr/>
        </p:nvSpPr>
        <p:spPr>
          <a:xfrm>
            <a:off x="5733059" y="4798341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433CC4FD-9888-4F94-93C9-B19969DCB8CA}"/>
              </a:ext>
            </a:extLst>
          </p:cNvPr>
          <p:cNvSpPr/>
          <p:nvPr/>
        </p:nvSpPr>
        <p:spPr>
          <a:xfrm>
            <a:off x="6128939" y="3284984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25881B84-B371-4169-A465-E830BFC2151C}"/>
              </a:ext>
            </a:extLst>
          </p:cNvPr>
          <p:cNvSpPr/>
          <p:nvPr/>
        </p:nvSpPr>
        <p:spPr>
          <a:xfrm>
            <a:off x="6133340" y="3663934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A232EA68-3896-4E32-ABA7-2D06FA121E54}"/>
              </a:ext>
            </a:extLst>
          </p:cNvPr>
          <p:cNvSpPr/>
          <p:nvPr/>
        </p:nvSpPr>
        <p:spPr>
          <a:xfrm>
            <a:off x="6133339" y="4041282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084D6014-B84C-4C90-9C55-8C993C7171C7}"/>
              </a:ext>
            </a:extLst>
          </p:cNvPr>
          <p:cNvSpPr/>
          <p:nvPr/>
        </p:nvSpPr>
        <p:spPr>
          <a:xfrm>
            <a:off x="6128939" y="4425349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E13A6FA9-4574-4DB7-9EED-AA450D4AB015}"/>
              </a:ext>
            </a:extLst>
          </p:cNvPr>
          <p:cNvSpPr/>
          <p:nvPr/>
        </p:nvSpPr>
        <p:spPr>
          <a:xfrm>
            <a:off x="6126941" y="4801502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CD8D0893-9515-44A6-8719-FE4487FA3E11}"/>
              </a:ext>
            </a:extLst>
          </p:cNvPr>
          <p:cNvSpPr/>
          <p:nvPr/>
        </p:nvSpPr>
        <p:spPr>
          <a:xfrm>
            <a:off x="6523816" y="3282907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A883DBBE-94E0-4124-9278-35953587701E}"/>
              </a:ext>
            </a:extLst>
          </p:cNvPr>
          <p:cNvSpPr/>
          <p:nvPr/>
        </p:nvSpPr>
        <p:spPr>
          <a:xfrm>
            <a:off x="6515940" y="3663935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DF1B41CA-6BF3-4D3F-8C03-0B9DDB80676F}"/>
              </a:ext>
            </a:extLst>
          </p:cNvPr>
          <p:cNvSpPr/>
          <p:nvPr/>
        </p:nvSpPr>
        <p:spPr>
          <a:xfrm>
            <a:off x="6528534" y="4034368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Ovale 64">
            <a:extLst>
              <a:ext uri="{FF2B5EF4-FFF2-40B4-BE49-F238E27FC236}">
                <a16:creationId xmlns:a16="http://schemas.microsoft.com/office/drawing/2014/main" id="{841115E7-493A-405B-9CB1-4D2EAFC7D232}"/>
              </a:ext>
            </a:extLst>
          </p:cNvPr>
          <p:cNvSpPr/>
          <p:nvPr/>
        </p:nvSpPr>
        <p:spPr>
          <a:xfrm>
            <a:off x="6523816" y="4430074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Ovale 65">
            <a:extLst>
              <a:ext uri="{FF2B5EF4-FFF2-40B4-BE49-F238E27FC236}">
                <a16:creationId xmlns:a16="http://schemas.microsoft.com/office/drawing/2014/main" id="{F874E4A8-A56B-419E-B96B-B212FC6A1710}"/>
              </a:ext>
            </a:extLst>
          </p:cNvPr>
          <p:cNvSpPr/>
          <p:nvPr/>
        </p:nvSpPr>
        <p:spPr>
          <a:xfrm>
            <a:off x="6523816" y="4800714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Ovale 66">
            <a:extLst>
              <a:ext uri="{FF2B5EF4-FFF2-40B4-BE49-F238E27FC236}">
                <a16:creationId xmlns:a16="http://schemas.microsoft.com/office/drawing/2014/main" id="{A8EAA421-D3F5-4294-A600-9E0B6B37BF02}"/>
              </a:ext>
            </a:extLst>
          </p:cNvPr>
          <p:cNvSpPr/>
          <p:nvPr/>
        </p:nvSpPr>
        <p:spPr>
          <a:xfrm>
            <a:off x="6918693" y="3286814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20C199D6-881A-41AE-B18F-25DD89DBFBAD}"/>
              </a:ext>
            </a:extLst>
          </p:cNvPr>
          <p:cNvSpPr/>
          <p:nvPr/>
        </p:nvSpPr>
        <p:spPr>
          <a:xfrm>
            <a:off x="6910817" y="3652722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C3C009DB-0899-4DDA-ABBA-88B3E4E5BCC7}"/>
              </a:ext>
            </a:extLst>
          </p:cNvPr>
          <p:cNvSpPr/>
          <p:nvPr/>
        </p:nvSpPr>
        <p:spPr>
          <a:xfrm>
            <a:off x="6923411" y="4023155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249112F5-648D-4259-A763-6D37D23C0D3D}"/>
              </a:ext>
            </a:extLst>
          </p:cNvPr>
          <p:cNvSpPr/>
          <p:nvPr/>
        </p:nvSpPr>
        <p:spPr>
          <a:xfrm>
            <a:off x="6918693" y="4418861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E157D9AE-F9D5-496C-9C22-5C4FA65E4A75}"/>
              </a:ext>
            </a:extLst>
          </p:cNvPr>
          <p:cNvSpPr/>
          <p:nvPr/>
        </p:nvSpPr>
        <p:spPr>
          <a:xfrm>
            <a:off x="6918693" y="4801502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E60E59A9-A1F7-4A42-B1C4-FE633672C99C}"/>
              </a:ext>
            </a:extLst>
          </p:cNvPr>
          <p:cNvSpPr/>
          <p:nvPr/>
        </p:nvSpPr>
        <p:spPr>
          <a:xfrm>
            <a:off x="7315822" y="3285033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Ovale 72">
            <a:extLst>
              <a:ext uri="{FF2B5EF4-FFF2-40B4-BE49-F238E27FC236}">
                <a16:creationId xmlns:a16="http://schemas.microsoft.com/office/drawing/2014/main" id="{242AFB4A-A488-4A00-A7BB-CB5C733C26FE}"/>
              </a:ext>
            </a:extLst>
          </p:cNvPr>
          <p:cNvSpPr/>
          <p:nvPr/>
        </p:nvSpPr>
        <p:spPr>
          <a:xfrm>
            <a:off x="7317808" y="3652722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Ovale 73">
            <a:extLst>
              <a:ext uri="{FF2B5EF4-FFF2-40B4-BE49-F238E27FC236}">
                <a16:creationId xmlns:a16="http://schemas.microsoft.com/office/drawing/2014/main" id="{C3752A21-31E8-460E-A373-A4E011DDE283}"/>
              </a:ext>
            </a:extLst>
          </p:cNvPr>
          <p:cNvSpPr/>
          <p:nvPr/>
        </p:nvSpPr>
        <p:spPr>
          <a:xfrm>
            <a:off x="7330402" y="4023155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499A47E6-BDD6-4BFB-9309-C6B5BD3CFFB6}"/>
              </a:ext>
            </a:extLst>
          </p:cNvPr>
          <p:cNvSpPr/>
          <p:nvPr/>
        </p:nvSpPr>
        <p:spPr>
          <a:xfrm>
            <a:off x="7325684" y="4418861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4A1CC95B-4EFB-4288-8FAA-21FA7F0E5C2F}"/>
              </a:ext>
            </a:extLst>
          </p:cNvPr>
          <p:cNvSpPr/>
          <p:nvPr/>
        </p:nvSpPr>
        <p:spPr>
          <a:xfrm>
            <a:off x="7325684" y="4801502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FC4F7C7-BCBF-4129-BE61-03435E5EA1A1}"/>
              </a:ext>
            </a:extLst>
          </p:cNvPr>
          <p:cNvSpPr txBox="1"/>
          <p:nvPr/>
        </p:nvSpPr>
        <p:spPr>
          <a:xfrm>
            <a:off x="4611425" y="4929174"/>
            <a:ext cx="28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C57B2981-5B52-4B10-A428-CDE1B040B64B}"/>
              </a:ext>
            </a:extLst>
          </p:cNvPr>
          <p:cNvSpPr txBox="1"/>
          <p:nvPr/>
        </p:nvSpPr>
        <p:spPr>
          <a:xfrm>
            <a:off x="7419741" y="4929174"/>
            <a:ext cx="28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2207CF0E-FF51-4037-942F-8EA3412EEAED}"/>
              </a:ext>
            </a:extLst>
          </p:cNvPr>
          <p:cNvSpPr txBox="1"/>
          <p:nvPr/>
        </p:nvSpPr>
        <p:spPr>
          <a:xfrm>
            <a:off x="4611425" y="2994250"/>
            <a:ext cx="28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M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6E1D612-0E10-40A9-910D-655293BCE6EA}"/>
              </a:ext>
            </a:extLst>
          </p:cNvPr>
          <p:cNvCxnSpPr>
            <a:cxnSpLocks/>
            <a:stCxn id="4" idx="0"/>
            <a:endCxn id="78" idx="2"/>
          </p:cNvCxnSpPr>
          <p:nvPr/>
        </p:nvCxnSpPr>
        <p:spPr>
          <a:xfrm flipV="1">
            <a:off x="4755439" y="3363582"/>
            <a:ext cx="0" cy="15655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433BB17-A2A5-4CF7-8C5A-5D07C6311F66}"/>
              </a:ext>
            </a:extLst>
          </p:cNvPr>
          <p:cNvSpPr txBox="1"/>
          <p:nvPr/>
        </p:nvSpPr>
        <p:spPr>
          <a:xfrm>
            <a:off x="4544763" y="387680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>
                <a:solidFill>
                  <a:schemeClr val="accent3"/>
                </a:solidFill>
              </a:rPr>
              <a:t>i</a:t>
            </a:r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C09DF03-A087-4A54-9FA9-4DA2E80235D7}"/>
              </a:ext>
            </a:extLst>
          </p:cNvPr>
          <p:cNvSpPr txBox="1"/>
          <p:nvPr/>
        </p:nvSpPr>
        <p:spPr>
          <a:xfrm>
            <a:off x="5949496" y="5059560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>
                <a:solidFill>
                  <a:schemeClr val="accent3"/>
                </a:solidFill>
              </a:rPr>
              <a:t>j</a:t>
            </a:r>
          </a:p>
        </p:txBody>
      </p:sp>
      <p:cxnSp>
        <p:nvCxnSpPr>
          <p:cNvPr id="80" name="Connettore 2 79">
            <a:extLst>
              <a:ext uri="{FF2B5EF4-FFF2-40B4-BE49-F238E27FC236}">
                <a16:creationId xmlns:a16="http://schemas.microsoft.com/office/drawing/2014/main" id="{D5D86EA4-81E4-426C-B4EB-94FDA9BA37FC}"/>
              </a:ext>
            </a:extLst>
          </p:cNvPr>
          <p:cNvCxnSpPr>
            <a:cxnSpLocks/>
            <a:stCxn id="4" idx="3"/>
            <a:endCxn id="77" idx="1"/>
          </p:cNvCxnSpPr>
          <p:nvPr/>
        </p:nvCxnSpPr>
        <p:spPr>
          <a:xfrm>
            <a:off x="4899453" y="5113840"/>
            <a:ext cx="25202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1" name="Arco 80">
            <a:extLst>
              <a:ext uri="{FF2B5EF4-FFF2-40B4-BE49-F238E27FC236}">
                <a16:creationId xmlns:a16="http://schemas.microsoft.com/office/drawing/2014/main" id="{E1B30521-12C3-4FD5-AA87-E646A365EEC6}"/>
              </a:ext>
            </a:extLst>
          </p:cNvPr>
          <p:cNvSpPr/>
          <p:nvPr/>
        </p:nvSpPr>
        <p:spPr>
          <a:xfrm rot="17388012">
            <a:off x="2927095" y="4013413"/>
            <a:ext cx="2142452" cy="1778467"/>
          </a:xfrm>
          <a:prstGeom prst="arc">
            <a:avLst>
              <a:gd name="adj1" fmla="val 15843948"/>
              <a:gd name="adj2" fmla="val 79440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Segnaposto contenuto 2">
                <a:extLst>
                  <a:ext uri="{FF2B5EF4-FFF2-40B4-BE49-F238E27FC236}">
                    <a16:creationId xmlns:a16="http://schemas.microsoft.com/office/drawing/2014/main" id="{C6137BB7-F9FD-4F96-A35D-DD41B70E82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7052" y="4662924"/>
                <a:ext cx="1530244" cy="36489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𝑛𝑑𝑖𝑐𝑒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𝑙𝑒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it-IT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Segnaposto contenuto 2">
                <a:extLst>
                  <a:ext uri="{FF2B5EF4-FFF2-40B4-BE49-F238E27FC236}">
                    <a16:creationId xmlns:a16="http://schemas.microsoft.com/office/drawing/2014/main" id="{C6137BB7-F9FD-4F96-A35D-DD41B70E8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052" y="4662924"/>
                <a:ext cx="1530244" cy="3648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Segnaposto contenuto 2">
                <a:extLst>
                  <a:ext uri="{FF2B5EF4-FFF2-40B4-BE49-F238E27FC236}">
                    <a16:creationId xmlns:a16="http://schemas.microsoft.com/office/drawing/2014/main" id="{FABDF6CC-707D-4332-A121-253217DA7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39199" y="5801250"/>
                <a:ext cx="1530244" cy="36489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𝑛𝑑𝑖𝑐𝑒</m:t>
                    </m:r>
                    <m:r>
                      <a:rPr lang="it-IT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it-IT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𝑙𝑒</m:t>
                    </m:r>
                    <m:r>
                      <a:rPr lang="it-IT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solidFill>
                      <a:schemeClr val="accent6">
                        <a:lumMod val="75000"/>
                      </a:schemeClr>
                    </a:solidFill>
                  </a:rPr>
                  <a:t>x</a:t>
                </a:r>
              </a:p>
            </p:txBody>
          </p:sp>
        </mc:Choice>
        <mc:Fallback xmlns="">
          <p:sp>
            <p:nvSpPr>
              <p:cNvPr id="83" name="Segnaposto contenuto 2">
                <a:extLst>
                  <a:ext uri="{FF2B5EF4-FFF2-40B4-BE49-F238E27FC236}">
                    <a16:creationId xmlns:a16="http://schemas.microsoft.com/office/drawing/2014/main" id="{FABDF6CC-707D-4332-A121-253217DA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199" y="5801250"/>
                <a:ext cx="1530244" cy="364890"/>
              </a:xfrm>
              <a:prstGeom prst="rect">
                <a:avLst/>
              </a:prstGeom>
              <a:blipFill>
                <a:blip r:embed="rId6"/>
                <a:stretch>
                  <a:fillRect t="-1667"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co 83">
            <a:extLst>
              <a:ext uri="{FF2B5EF4-FFF2-40B4-BE49-F238E27FC236}">
                <a16:creationId xmlns:a16="http://schemas.microsoft.com/office/drawing/2014/main" id="{E8D5ABA0-48FA-4570-A269-A0E54F4E976D}"/>
              </a:ext>
            </a:extLst>
          </p:cNvPr>
          <p:cNvSpPr/>
          <p:nvPr/>
        </p:nvSpPr>
        <p:spPr>
          <a:xfrm rot="13400104">
            <a:off x="5831451" y="5235569"/>
            <a:ext cx="987875" cy="854571"/>
          </a:xfrm>
          <a:prstGeom prst="arc">
            <a:avLst>
              <a:gd name="adj1" fmla="val 15843948"/>
              <a:gd name="adj2" fmla="val 2153030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2566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itolo 1">
            <a:extLst>
              <a:ext uri="{FF2B5EF4-FFF2-40B4-BE49-F238E27FC236}">
                <a16:creationId xmlns:a16="http://schemas.microsoft.com/office/drawing/2014/main" id="{C1F068CC-2342-4BA0-82D7-AF7D22D7271D}"/>
              </a:ext>
            </a:extLst>
          </p:cNvPr>
          <p:cNvSpPr txBox="1">
            <a:spLocks/>
          </p:cNvSpPr>
          <p:nvPr/>
        </p:nvSpPr>
        <p:spPr>
          <a:xfrm>
            <a:off x="5868144" y="2267931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Metodo di </a:t>
            </a:r>
            <a:r>
              <a:rPr lang="it-IT" sz="3100" dirty="0" err="1">
                <a:solidFill>
                  <a:schemeClr val="tx2"/>
                </a:solidFill>
              </a:rPr>
              <a:t>Lax-Wendroff</a:t>
            </a:r>
            <a:endParaRPr lang="it-IT" sz="3100" dirty="0">
              <a:solidFill>
                <a:schemeClr val="tx2"/>
              </a:solidFill>
            </a:endParaRP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244B9B08-0F36-46B0-B9A8-D70C509C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54" y="2132856"/>
            <a:ext cx="4596404" cy="3168352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Quello che si può applicare nel caso di una PDE iperbolica come sono le SWE, è la tecnica di </a:t>
            </a:r>
            <a:r>
              <a:rPr lang="it-IT" sz="1600" b="1" dirty="0" err="1">
                <a:solidFill>
                  <a:schemeClr val="tx2"/>
                </a:solidFill>
              </a:rPr>
              <a:t>Lax-Wendroff</a:t>
            </a:r>
            <a:r>
              <a:rPr lang="it-IT" sz="1600" b="1" dirty="0">
                <a:solidFill>
                  <a:schemeClr val="tx2"/>
                </a:solidFill>
              </a:rPr>
              <a:t> </a:t>
            </a:r>
            <a:r>
              <a:rPr lang="it-IT" sz="1600" dirty="0">
                <a:solidFill>
                  <a:schemeClr val="tx2"/>
                </a:solidFill>
              </a:rPr>
              <a:t>per la risoluzione di problemi iperbolici</a:t>
            </a:r>
          </a:p>
          <a:p>
            <a:r>
              <a:rPr lang="it-IT" sz="1600" dirty="0">
                <a:solidFill>
                  <a:schemeClr val="tx2"/>
                </a:solidFill>
              </a:rPr>
              <a:t>Il metodo ha una precisione del secondo ordine sia nel tempo che nello spazio</a:t>
            </a:r>
          </a:p>
        </p:txBody>
      </p:sp>
      <p:pic>
        <p:nvPicPr>
          <p:cNvPr id="12290" name="Picture 2" descr="Quando sbagliano i tempi… | ma quindi?">
            <a:extLst>
              <a:ext uri="{FF2B5EF4-FFF2-40B4-BE49-F238E27FC236}">
                <a16:creationId xmlns:a16="http://schemas.microsoft.com/office/drawing/2014/main" id="{E18C1B4B-2974-41DC-A0DD-3B0673E21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657" y="3557839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A8BE522-2151-49EF-8830-ACB4144E03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082" y="3685963"/>
            <a:ext cx="1591538" cy="161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50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F643852E-D3A7-4064-A94C-27D501CEC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060" y="1925228"/>
            <a:ext cx="4828736" cy="1068200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Questo metodo sfrutta una approssimazione centrale lungo x, mentre in avanti verso y</a:t>
            </a:r>
          </a:p>
        </p:txBody>
      </p:sp>
      <p:sp>
        <p:nvSpPr>
          <p:cNvPr id="85" name="Titolo 1">
            <a:extLst>
              <a:ext uri="{FF2B5EF4-FFF2-40B4-BE49-F238E27FC236}">
                <a16:creationId xmlns:a16="http://schemas.microsoft.com/office/drawing/2014/main" id="{EFE9A284-5639-43C9-BF59-2ACF1FD7FFF7}"/>
              </a:ext>
            </a:extLst>
          </p:cNvPr>
          <p:cNvSpPr txBox="1">
            <a:spLocks/>
          </p:cNvSpPr>
          <p:nvPr/>
        </p:nvSpPr>
        <p:spPr>
          <a:xfrm>
            <a:off x="141526" y="2100036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Metodo di </a:t>
            </a:r>
            <a:r>
              <a:rPr lang="it-IT" sz="3100" dirty="0" err="1">
                <a:solidFill>
                  <a:schemeClr val="tx2"/>
                </a:solidFill>
              </a:rPr>
              <a:t>Lax-Wendroff</a:t>
            </a:r>
            <a:endParaRPr lang="it-IT" sz="3100" dirty="0">
              <a:solidFill>
                <a:schemeClr val="tx2"/>
              </a:solidFill>
            </a:endParaRPr>
          </a:p>
        </p:txBody>
      </p:sp>
      <p:cxnSp>
        <p:nvCxnSpPr>
          <p:cNvPr id="86" name="Connettore 2 85">
            <a:extLst>
              <a:ext uri="{FF2B5EF4-FFF2-40B4-BE49-F238E27FC236}">
                <a16:creationId xmlns:a16="http://schemas.microsoft.com/office/drawing/2014/main" id="{E556031E-85FE-426C-BC8B-7E5DC72D17A8}"/>
              </a:ext>
            </a:extLst>
          </p:cNvPr>
          <p:cNvCxnSpPr>
            <a:cxnSpLocks/>
          </p:cNvCxnSpPr>
          <p:nvPr/>
        </p:nvCxnSpPr>
        <p:spPr>
          <a:xfrm flipV="1">
            <a:off x="5793954" y="2850235"/>
            <a:ext cx="0" cy="23789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ttore 2 86">
            <a:extLst>
              <a:ext uri="{FF2B5EF4-FFF2-40B4-BE49-F238E27FC236}">
                <a16:creationId xmlns:a16="http://schemas.microsoft.com/office/drawing/2014/main" id="{7DF3FAC3-887C-43CD-9487-F16B9FB35847}"/>
              </a:ext>
            </a:extLst>
          </p:cNvPr>
          <p:cNvCxnSpPr>
            <a:cxnSpLocks/>
          </p:cNvCxnSpPr>
          <p:nvPr/>
        </p:nvCxnSpPr>
        <p:spPr>
          <a:xfrm>
            <a:off x="5649938" y="5085184"/>
            <a:ext cx="314187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Segnaposto contenuto 2">
                <a:extLst>
                  <a:ext uri="{FF2B5EF4-FFF2-40B4-BE49-F238E27FC236}">
                    <a16:creationId xmlns:a16="http://schemas.microsoft.com/office/drawing/2014/main" id="{F34729D8-1461-4FB4-B31F-BB14F23A38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33124" y="2790448"/>
                <a:ext cx="307129" cy="4174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it-I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Segnaposto contenuto 2">
                <a:extLst>
                  <a:ext uri="{FF2B5EF4-FFF2-40B4-BE49-F238E27FC236}">
                    <a16:creationId xmlns:a16="http://schemas.microsoft.com/office/drawing/2014/main" id="{F34729D8-1461-4FB4-B31F-BB14F23A3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124" y="2790448"/>
                <a:ext cx="307129" cy="417430"/>
              </a:xfrm>
              <a:prstGeom prst="rect">
                <a:avLst/>
              </a:prstGeom>
              <a:blipFill>
                <a:blip r:embed="rId2"/>
                <a:stretch>
                  <a:fillRect r="-5882" b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Ovale 89">
            <a:extLst>
              <a:ext uri="{FF2B5EF4-FFF2-40B4-BE49-F238E27FC236}">
                <a16:creationId xmlns:a16="http://schemas.microsoft.com/office/drawing/2014/main" id="{958804F0-0A33-4C11-9EE8-AB32C6DE433B}"/>
              </a:ext>
            </a:extLst>
          </p:cNvPr>
          <p:cNvSpPr/>
          <p:nvPr/>
        </p:nvSpPr>
        <p:spPr>
          <a:xfrm>
            <a:off x="5993689" y="3284984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FF420937-C54C-4D28-A5C4-15AF0903A4E4}"/>
              </a:ext>
            </a:extLst>
          </p:cNvPr>
          <p:cNvSpPr/>
          <p:nvPr/>
        </p:nvSpPr>
        <p:spPr>
          <a:xfrm>
            <a:off x="5989140" y="3652722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Ovale 91">
            <a:extLst>
              <a:ext uri="{FF2B5EF4-FFF2-40B4-BE49-F238E27FC236}">
                <a16:creationId xmlns:a16="http://schemas.microsoft.com/office/drawing/2014/main" id="{8050BF21-57CD-4515-A5DA-875720F5205D}"/>
              </a:ext>
            </a:extLst>
          </p:cNvPr>
          <p:cNvSpPr/>
          <p:nvPr/>
        </p:nvSpPr>
        <p:spPr>
          <a:xfrm>
            <a:off x="6001734" y="4023155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67ACD7D1-5753-4D16-88D6-8C0B7E5A42B8}"/>
              </a:ext>
            </a:extLst>
          </p:cNvPr>
          <p:cNvSpPr/>
          <p:nvPr/>
        </p:nvSpPr>
        <p:spPr>
          <a:xfrm>
            <a:off x="5997016" y="4418861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Ovale 93">
            <a:extLst>
              <a:ext uri="{FF2B5EF4-FFF2-40B4-BE49-F238E27FC236}">
                <a16:creationId xmlns:a16="http://schemas.microsoft.com/office/drawing/2014/main" id="{018D136F-BF2C-4495-8BDF-69F1920AB330}"/>
              </a:ext>
            </a:extLst>
          </p:cNvPr>
          <p:cNvSpPr/>
          <p:nvPr/>
        </p:nvSpPr>
        <p:spPr>
          <a:xfrm>
            <a:off x="5997016" y="4801502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BA5ECF8C-18AC-4DEA-A9C2-08EF28FA8B28}"/>
              </a:ext>
            </a:extLst>
          </p:cNvPr>
          <p:cNvSpPr/>
          <p:nvPr/>
        </p:nvSpPr>
        <p:spPr>
          <a:xfrm>
            <a:off x="6404007" y="3284984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868C31A4-2D90-452D-97C7-B9208FAD0A2A}"/>
              </a:ext>
            </a:extLst>
          </p:cNvPr>
          <p:cNvSpPr/>
          <p:nvPr/>
        </p:nvSpPr>
        <p:spPr>
          <a:xfrm>
            <a:off x="6396131" y="3652722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7948AFA8-2C64-4014-BBD6-C8412CD8A2A0}"/>
              </a:ext>
            </a:extLst>
          </p:cNvPr>
          <p:cNvSpPr/>
          <p:nvPr/>
        </p:nvSpPr>
        <p:spPr>
          <a:xfrm>
            <a:off x="6408725" y="4023155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695BA242-44F9-44E1-9AF0-A00F29118D89}"/>
              </a:ext>
            </a:extLst>
          </p:cNvPr>
          <p:cNvSpPr/>
          <p:nvPr/>
        </p:nvSpPr>
        <p:spPr>
          <a:xfrm>
            <a:off x="6404007" y="4418861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56A948D5-7830-489F-A8BE-6F82748CC6F2}"/>
              </a:ext>
            </a:extLst>
          </p:cNvPr>
          <p:cNvSpPr/>
          <p:nvPr/>
        </p:nvSpPr>
        <p:spPr>
          <a:xfrm>
            <a:off x="6404007" y="4801502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BDF6BCDE-841B-441B-B074-4650293796A9}"/>
              </a:ext>
            </a:extLst>
          </p:cNvPr>
          <p:cNvSpPr/>
          <p:nvPr/>
        </p:nvSpPr>
        <p:spPr>
          <a:xfrm>
            <a:off x="6810997" y="3282908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1" name="Ovale 100">
            <a:extLst>
              <a:ext uri="{FF2B5EF4-FFF2-40B4-BE49-F238E27FC236}">
                <a16:creationId xmlns:a16="http://schemas.microsoft.com/office/drawing/2014/main" id="{DCD5354E-94B3-43B6-B8F9-8967240F9305}"/>
              </a:ext>
            </a:extLst>
          </p:cNvPr>
          <p:cNvSpPr/>
          <p:nvPr/>
        </p:nvSpPr>
        <p:spPr>
          <a:xfrm>
            <a:off x="6803122" y="3663935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0082D899-5327-453B-8748-A1D500DFF8AF}"/>
              </a:ext>
            </a:extLst>
          </p:cNvPr>
          <p:cNvSpPr/>
          <p:nvPr/>
        </p:nvSpPr>
        <p:spPr>
          <a:xfrm>
            <a:off x="6815716" y="4034368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" name="Ovale 102">
            <a:extLst>
              <a:ext uri="{FF2B5EF4-FFF2-40B4-BE49-F238E27FC236}">
                <a16:creationId xmlns:a16="http://schemas.microsoft.com/office/drawing/2014/main" id="{275D73E7-880C-49A9-AE76-13FECCA369F4}"/>
              </a:ext>
            </a:extLst>
          </p:cNvPr>
          <p:cNvSpPr/>
          <p:nvPr/>
        </p:nvSpPr>
        <p:spPr>
          <a:xfrm>
            <a:off x="6810998" y="4430074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4" name="Ovale 103">
            <a:extLst>
              <a:ext uri="{FF2B5EF4-FFF2-40B4-BE49-F238E27FC236}">
                <a16:creationId xmlns:a16="http://schemas.microsoft.com/office/drawing/2014/main" id="{E15ED765-3AE5-47A0-A6F7-089271579150}"/>
              </a:ext>
            </a:extLst>
          </p:cNvPr>
          <p:cNvSpPr/>
          <p:nvPr/>
        </p:nvSpPr>
        <p:spPr>
          <a:xfrm>
            <a:off x="6810997" y="4798341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7EAFBA68-7BF8-443B-9BA1-7692584CDADE}"/>
              </a:ext>
            </a:extLst>
          </p:cNvPr>
          <p:cNvSpPr/>
          <p:nvPr/>
        </p:nvSpPr>
        <p:spPr>
          <a:xfrm>
            <a:off x="7206877" y="3284984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BE2EB3F9-1F23-4DBC-ACD8-CE0B8F81322B}"/>
              </a:ext>
            </a:extLst>
          </p:cNvPr>
          <p:cNvSpPr/>
          <p:nvPr/>
        </p:nvSpPr>
        <p:spPr>
          <a:xfrm>
            <a:off x="7211278" y="3663934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7" name="Ovale 106">
            <a:extLst>
              <a:ext uri="{FF2B5EF4-FFF2-40B4-BE49-F238E27FC236}">
                <a16:creationId xmlns:a16="http://schemas.microsoft.com/office/drawing/2014/main" id="{7E00AB7C-6929-4D62-87D6-CC4662C93DDB}"/>
              </a:ext>
            </a:extLst>
          </p:cNvPr>
          <p:cNvSpPr/>
          <p:nvPr/>
        </p:nvSpPr>
        <p:spPr>
          <a:xfrm>
            <a:off x="7211277" y="4041282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8B204E0C-5D8B-410E-A48E-35A6A5FEE24F}"/>
              </a:ext>
            </a:extLst>
          </p:cNvPr>
          <p:cNvSpPr/>
          <p:nvPr/>
        </p:nvSpPr>
        <p:spPr>
          <a:xfrm>
            <a:off x="7206877" y="4425349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5597C9BA-9B7E-4636-B8E4-D2E5E484C107}"/>
              </a:ext>
            </a:extLst>
          </p:cNvPr>
          <p:cNvSpPr/>
          <p:nvPr/>
        </p:nvSpPr>
        <p:spPr>
          <a:xfrm>
            <a:off x="7204879" y="4801502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1C6EAA38-1E3D-42A8-8538-EE9554492B33}"/>
              </a:ext>
            </a:extLst>
          </p:cNvPr>
          <p:cNvSpPr/>
          <p:nvPr/>
        </p:nvSpPr>
        <p:spPr>
          <a:xfrm>
            <a:off x="7601754" y="3282907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ACBAE328-4C0D-4523-9190-128772836F81}"/>
              </a:ext>
            </a:extLst>
          </p:cNvPr>
          <p:cNvSpPr/>
          <p:nvPr/>
        </p:nvSpPr>
        <p:spPr>
          <a:xfrm>
            <a:off x="7593878" y="3663935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2ACA0728-5AC2-4F4E-9950-D02151283248}"/>
              </a:ext>
            </a:extLst>
          </p:cNvPr>
          <p:cNvSpPr/>
          <p:nvPr/>
        </p:nvSpPr>
        <p:spPr>
          <a:xfrm>
            <a:off x="7606472" y="4034368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28B09720-81A9-4461-B516-8E5A8A007BC8}"/>
              </a:ext>
            </a:extLst>
          </p:cNvPr>
          <p:cNvSpPr/>
          <p:nvPr/>
        </p:nvSpPr>
        <p:spPr>
          <a:xfrm>
            <a:off x="7601754" y="4430074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Ovale 113">
            <a:extLst>
              <a:ext uri="{FF2B5EF4-FFF2-40B4-BE49-F238E27FC236}">
                <a16:creationId xmlns:a16="http://schemas.microsoft.com/office/drawing/2014/main" id="{3CE413BB-3D3E-4E0A-BDBE-9520299BF878}"/>
              </a:ext>
            </a:extLst>
          </p:cNvPr>
          <p:cNvSpPr/>
          <p:nvPr/>
        </p:nvSpPr>
        <p:spPr>
          <a:xfrm>
            <a:off x="7601754" y="4800714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B6BBE9F2-4E16-4215-B3E3-97F3B16CE2E5}"/>
              </a:ext>
            </a:extLst>
          </p:cNvPr>
          <p:cNvSpPr/>
          <p:nvPr/>
        </p:nvSpPr>
        <p:spPr>
          <a:xfrm>
            <a:off x="7996631" y="3286814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A7289B1C-A50A-4AB3-B9B4-B0A54AF2C334}"/>
              </a:ext>
            </a:extLst>
          </p:cNvPr>
          <p:cNvSpPr/>
          <p:nvPr/>
        </p:nvSpPr>
        <p:spPr>
          <a:xfrm>
            <a:off x="7988755" y="3652722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7" name="Ovale 116">
            <a:extLst>
              <a:ext uri="{FF2B5EF4-FFF2-40B4-BE49-F238E27FC236}">
                <a16:creationId xmlns:a16="http://schemas.microsoft.com/office/drawing/2014/main" id="{3F647324-4352-4BAB-AC5B-58B22682C3D9}"/>
              </a:ext>
            </a:extLst>
          </p:cNvPr>
          <p:cNvSpPr/>
          <p:nvPr/>
        </p:nvSpPr>
        <p:spPr>
          <a:xfrm>
            <a:off x="8001349" y="4023155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8" name="Ovale 117">
            <a:extLst>
              <a:ext uri="{FF2B5EF4-FFF2-40B4-BE49-F238E27FC236}">
                <a16:creationId xmlns:a16="http://schemas.microsoft.com/office/drawing/2014/main" id="{B7A7EB8B-3C54-4E6B-8C8B-4002EDC39AD4}"/>
              </a:ext>
            </a:extLst>
          </p:cNvPr>
          <p:cNvSpPr/>
          <p:nvPr/>
        </p:nvSpPr>
        <p:spPr>
          <a:xfrm>
            <a:off x="7996631" y="4418861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9" name="Ovale 118">
            <a:extLst>
              <a:ext uri="{FF2B5EF4-FFF2-40B4-BE49-F238E27FC236}">
                <a16:creationId xmlns:a16="http://schemas.microsoft.com/office/drawing/2014/main" id="{FAD83CB9-3260-4641-8ED7-E712BEE9431E}"/>
              </a:ext>
            </a:extLst>
          </p:cNvPr>
          <p:cNvSpPr/>
          <p:nvPr/>
        </p:nvSpPr>
        <p:spPr>
          <a:xfrm>
            <a:off x="7996631" y="4801502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0" name="Ovale 119">
            <a:extLst>
              <a:ext uri="{FF2B5EF4-FFF2-40B4-BE49-F238E27FC236}">
                <a16:creationId xmlns:a16="http://schemas.microsoft.com/office/drawing/2014/main" id="{DF660A44-EA06-4FD7-A8A3-F8ECEE38B0A5}"/>
              </a:ext>
            </a:extLst>
          </p:cNvPr>
          <p:cNvSpPr/>
          <p:nvPr/>
        </p:nvSpPr>
        <p:spPr>
          <a:xfrm>
            <a:off x="8393760" y="3285033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1" name="Ovale 120">
            <a:extLst>
              <a:ext uri="{FF2B5EF4-FFF2-40B4-BE49-F238E27FC236}">
                <a16:creationId xmlns:a16="http://schemas.microsoft.com/office/drawing/2014/main" id="{CF45EFFE-9741-454A-A913-2B0F3C2F4D4D}"/>
              </a:ext>
            </a:extLst>
          </p:cNvPr>
          <p:cNvSpPr/>
          <p:nvPr/>
        </p:nvSpPr>
        <p:spPr>
          <a:xfrm>
            <a:off x="8395746" y="3652722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2" name="Ovale 121">
            <a:extLst>
              <a:ext uri="{FF2B5EF4-FFF2-40B4-BE49-F238E27FC236}">
                <a16:creationId xmlns:a16="http://schemas.microsoft.com/office/drawing/2014/main" id="{FCA87B51-324B-42DC-BCC1-32BCE2FE1A4D}"/>
              </a:ext>
            </a:extLst>
          </p:cNvPr>
          <p:cNvSpPr/>
          <p:nvPr/>
        </p:nvSpPr>
        <p:spPr>
          <a:xfrm>
            <a:off x="8408340" y="4023155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Ovale 122">
            <a:extLst>
              <a:ext uri="{FF2B5EF4-FFF2-40B4-BE49-F238E27FC236}">
                <a16:creationId xmlns:a16="http://schemas.microsoft.com/office/drawing/2014/main" id="{FF0E7F78-E81C-4E78-A8D4-29CA0DC35E83}"/>
              </a:ext>
            </a:extLst>
          </p:cNvPr>
          <p:cNvSpPr/>
          <p:nvPr/>
        </p:nvSpPr>
        <p:spPr>
          <a:xfrm>
            <a:off x="8403622" y="4418861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4" name="Ovale 123">
            <a:extLst>
              <a:ext uri="{FF2B5EF4-FFF2-40B4-BE49-F238E27FC236}">
                <a16:creationId xmlns:a16="http://schemas.microsoft.com/office/drawing/2014/main" id="{44504BEA-A17E-4B2B-859F-F1BD21C72CD3}"/>
              </a:ext>
            </a:extLst>
          </p:cNvPr>
          <p:cNvSpPr/>
          <p:nvPr/>
        </p:nvSpPr>
        <p:spPr>
          <a:xfrm>
            <a:off x="8403622" y="4801502"/>
            <a:ext cx="94057" cy="940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Segnaposto contenuto 2">
                <a:extLst>
                  <a:ext uri="{FF2B5EF4-FFF2-40B4-BE49-F238E27FC236}">
                    <a16:creationId xmlns:a16="http://schemas.microsoft.com/office/drawing/2014/main" id="{6FBD7DA4-C12B-4A48-A90A-B82CA0BE46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68946" y="4975990"/>
                <a:ext cx="595542" cy="4879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Segnaposto contenuto 2">
                <a:extLst>
                  <a:ext uri="{FF2B5EF4-FFF2-40B4-BE49-F238E27FC236}">
                    <a16:creationId xmlns:a16="http://schemas.microsoft.com/office/drawing/2014/main" id="{6FBD7DA4-C12B-4A48-A90A-B82CA0BE4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46" y="4975990"/>
                <a:ext cx="595542" cy="487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e 6">
            <a:extLst>
              <a:ext uri="{FF2B5EF4-FFF2-40B4-BE49-F238E27FC236}">
                <a16:creationId xmlns:a16="http://schemas.microsoft.com/office/drawing/2014/main" id="{FD449643-9A08-497F-BDD6-A0DC598C7D55}"/>
              </a:ext>
            </a:extLst>
          </p:cNvPr>
          <p:cNvSpPr/>
          <p:nvPr/>
        </p:nvSpPr>
        <p:spPr>
          <a:xfrm rot="1438877">
            <a:off x="6313533" y="3433816"/>
            <a:ext cx="1090536" cy="109053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A8E3BF9-F266-4E63-B527-E06EF81ECBB3}"/>
              </a:ext>
            </a:extLst>
          </p:cNvPr>
          <p:cNvCxnSpPr>
            <a:cxnSpLocks/>
            <a:stCxn id="7" idx="1"/>
            <a:endCxn id="133" idx="0"/>
          </p:cNvCxnSpPr>
          <p:nvPr/>
        </p:nvCxnSpPr>
        <p:spPr>
          <a:xfrm flipH="1" flipV="1">
            <a:off x="4321421" y="3401675"/>
            <a:ext cx="2341807" cy="684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5F8F0883-D427-469F-B902-B8B9DFD3191C}"/>
              </a:ext>
            </a:extLst>
          </p:cNvPr>
          <p:cNvCxnSpPr>
            <a:cxnSpLocks/>
            <a:stCxn id="7" idx="5"/>
            <a:endCxn id="133" idx="5"/>
          </p:cNvCxnSpPr>
          <p:nvPr/>
        </p:nvCxnSpPr>
        <p:spPr>
          <a:xfrm flipH="1">
            <a:off x="5055440" y="4488072"/>
            <a:ext cx="1998934" cy="148653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3" name="Ovale 132">
            <a:extLst>
              <a:ext uri="{FF2B5EF4-FFF2-40B4-BE49-F238E27FC236}">
                <a16:creationId xmlns:a16="http://schemas.microsoft.com/office/drawing/2014/main" id="{45D216E1-082C-4379-B3AF-6DC8C0BAF222}"/>
              </a:ext>
            </a:extLst>
          </p:cNvPr>
          <p:cNvSpPr/>
          <p:nvPr/>
        </p:nvSpPr>
        <p:spPr>
          <a:xfrm rot="394641">
            <a:off x="2707542" y="3392144"/>
            <a:ext cx="2896034" cy="2896034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Ovale 135">
            <a:extLst>
              <a:ext uri="{FF2B5EF4-FFF2-40B4-BE49-F238E27FC236}">
                <a16:creationId xmlns:a16="http://schemas.microsoft.com/office/drawing/2014/main" id="{0F99F1A8-F204-4676-8C6D-02DBF5F23820}"/>
              </a:ext>
            </a:extLst>
          </p:cNvPr>
          <p:cNvSpPr/>
          <p:nvPr/>
        </p:nvSpPr>
        <p:spPr>
          <a:xfrm>
            <a:off x="3246077" y="5085184"/>
            <a:ext cx="288148" cy="2881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Ovale 136">
            <a:extLst>
              <a:ext uri="{FF2B5EF4-FFF2-40B4-BE49-F238E27FC236}">
                <a16:creationId xmlns:a16="http://schemas.microsoft.com/office/drawing/2014/main" id="{7C71D481-9ED8-42B7-A7A2-2C208937F65F}"/>
              </a:ext>
            </a:extLst>
          </p:cNvPr>
          <p:cNvSpPr/>
          <p:nvPr/>
        </p:nvSpPr>
        <p:spPr>
          <a:xfrm>
            <a:off x="4043772" y="4147312"/>
            <a:ext cx="288148" cy="2881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Ovale 137">
            <a:extLst>
              <a:ext uri="{FF2B5EF4-FFF2-40B4-BE49-F238E27FC236}">
                <a16:creationId xmlns:a16="http://schemas.microsoft.com/office/drawing/2014/main" id="{5559F934-B158-4435-BFC4-451B23398B2A}"/>
              </a:ext>
            </a:extLst>
          </p:cNvPr>
          <p:cNvSpPr/>
          <p:nvPr/>
        </p:nvSpPr>
        <p:spPr>
          <a:xfrm>
            <a:off x="4043772" y="5085184"/>
            <a:ext cx="288148" cy="2881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Ovale 139">
            <a:extLst>
              <a:ext uri="{FF2B5EF4-FFF2-40B4-BE49-F238E27FC236}">
                <a16:creationId xmlns:a16="http://schemas.microsoft.com/office/drawing/2014/main" id="{72595E45-21B8-4478-AC95-38C985AA2096}"/>
              </a:ext>
            </a:extLst>
          </p:cNvPr>
          <p:cNvSpPr/>
          <p:nvPr/>
        </p:nvSpPr>
        <p:spPr>
          <a:xfrm>
            <a:off x="4835407" y="5085184"/>
            <a:ext cx="288148" cy="2881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2" name="Connettore diritto 141">
            <a:extLst>
              <a:ext uri="{FF2B5EF4-FFF2-40B4-BE49-F238E27FC236}">
                <a16:creationId xmlns:a16="http://schemas.microsoft.com/office/drawing/2014/main" id="{033A7722-D02A-4AAA-9CC9-8646853C7A31}"/>
              </a:ext>
            </a:extLst>
          </p:cNvPr>
          <p:cNvCxnSpPr>
            <a:stCxn id="137" idx="4"/>
            <a:endCxn id="138" idx="0"/>
          </p:cNvCxnSpPr>
          <p:nvPr/>
        </p:nvCxnSpPr>
        <p:spPr>
          <a:xfrm>
            <a:off x="4187846" y="4435460"/>
            <a:ext cx="0" cy="6497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Connettore diritto 143">
            <a:extLst>
              <a:ext uri="{FF2B5EF4-FFF2-40B4-BE49-F238E27FC236}">
                <a16:creationId xmlns:a16="http://schemas.microsoft.com/office/drawing/2014/main" id="{7DED135A-CC4E-4C38-9EF4-2A3AC88F0D82}"/>
              </a:ext>
            </a:extLst>
          </p:cNvPr>
          <p:cNvCxnSpPr>
            <a:stCxn id="136" idx="6"/>
            <a:endCxn id="138" idx="2"/>
          </p:cNvCxnSpPr>
          <p:nvPr/>
        </p:nvCxnSpPr>
        <p:spPr>
          <a:xfrm>
            <a:off x="3534225" y="5229258"/>
            <a:ext cx="5095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ttore diritto 145">
            <a:extLst>
              <a:ext uri="{FF2B5EF4-FFF2-40B4-BE49-F238E27FC236}">
                <a16:creationId xmlns:a16="http://schemas.microsoft.com/office/drawing/2014/main" id="{4ACF64D4-5A8C-4C13-B597-EC8930BE1AD1}"/>
              </a:ext>
            </a:extLst>
          </p:cNvPr>
          <p:cNvCxnSpPr>
            <a:stCxn id="138" idx="6"/>
            <a:endCxn id="140" idx="2"/>
          </p:cNvCxnSpPr>
          <p:nvPr/>
        </p:nvCxnSpPr>
        <p:spPr>
          <a:xfrm>
            <a:off x="4331920" y="5229258"/>
            <a:ext cx="50348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asellaDiTesto 146">
                <a:extLst>
                  <a:ext uri="{FF2B5EF4-FFF2-40B4-BE49-F238E27FC236}">
                    <a16:creationId xmlns:a16="http://schemas.microsoft.com/office/drawing/2014/main" id="{65E341BD-B153-431A-9CCE-07757C11ABE9}"/>
                  </a:ext>
                </a:extLst>
              </p:cNvPr>
              <p:cNvSpPr txBox="1"/>
              <p:nvPr/>
            </p:nvSpPr>
            <p:spPr>
              <a:xfrm>
                <a:off x="2922065" y="5352270"/>
                <a:ext cx="8812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−1,</m:t>
                      </m:r>
                      <m:r>
                        <a:rPr lang="it-IT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7" name="CasellaDiTesto 146">
                <a:extLst>
                  <a:ext uri="{FF2B5EF4-FFF2-40B4-BE49-F238E27FC236}">
                    <a16:creationId xmlns:a16="http://schemas.microsoft.com/office/drawing/2014/main" id="{65E341BD-B153-431A-9CCE-07757C11A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065" y="5352270"/>
                <a:ext cx="881260" cy="276999"/>
              </a:xfrm>
              <a:prstGeom prst="rect">
                <a:avLst/>
              </a:prstGeom>
              <a:blipFill>
                <a:blip r:embed="rId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CasellaDiTesto 152">
                <a:extLst>
                  <a:ext uri="{FF2B5EF4-FFF2-40B4-BE49-F238E27FC236}">
                    <a16:creationId xmlns:a16="http://schemas.microsoft.com/office/drawing/2014/main" id="{3FCE6C9D-A83E-4ED2-8B33-42B1915B591B}"/>
                  </a:ext>
                </a:extLst>
              </p:cNvPr>
              <p:cNvSpPr txBox="1"/>
              <p:nvPr/>
            </p:nvSpPr>
            <p:spPr>
              <a:xfrm>
                <a:off x="3733550" y="5363419"/>
                <a:ext cx="8812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3" name="CasellaDiTesto 152">
                <a:extLst>
                  <a:ext uri="{FF2B5EF4-FFF2-40B4-BE49-F238E27FC236}">
                    <a16:creationId xmlns:a16="http://schemas.microsoft.com/office/drawing/2014/main" id="{3FCE6C9D-A83E-4ED2-8B33-42B1915B5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550" y="5363419"/>
                <a:ext cx="881260" cy="276999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CasellaDiTesto 153">
                <a:extLst>
                  <a:ext uri="{FF2B5EF4-FFF2-40B4-BE49-F238E27FC236}">
                    <a16:creationId xmlns:a16="http://schemas.microsoft.com/office/drawing/2014/main" id="{06388CF0-558B-484A-AAD4-D3AB9A058533}"/>
                  </a:ext>
                </a:extLst>
              </p:cNvPr>
              <p:cNvSpPr txBox="1"/>
              <p:nvPr/>
            </p:nvSpPr>
            <p:spPr>
              <a:xfrm>
                <a:off x="4572568" y="5378906"/>
                <a:ext cx="8812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+1,</m:t>
                      </m:r>
                      <m:r>
                        <a:rPr lang="it-IT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4" name="CasellaDiTesto 153">
                <a:extLst>
                  <a:ext uri="{FF2B5EF4-FFF2-40B4-BE49-F238E27FC236}">
                    <a16:creationId xmlns:a16="http://schemas.microsoft.com/office/drawing/2014/main" id="{06388CF0-558B-484A-AAD4-D3AB9A058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568" y="5378906"/>
                <a:ext cx="881260" cy="276999"/>
              </a:xfrm>
              <a:prstGeom prst="rect">
                <a:avLst/>
              </a:prstGeom>
              <a:blipFill>
                <a:blip r:embed="rId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CasellaDiTesto 154">
                <a:extLst>
                  <a:ext uri="{FF2B5EF4-FFF2-40B4-BE49-F238E27FC236}">
                    <a16:creationId xmlns:a16="http://schemas.microsoft.com/office/drawing/2014/main" id="{6BA329C7-194F-4E7D-BCF4-2138F5B5523B}"/>
                  </a:ext>
                </a:extLst>
              </p:cNvPr>
              <p:cNvSpPr txBox="1"/>
              <p:nvPr/>
            </p:nvSpPr>
            <p:spPr>
              <a:xfrm>
                <a:off x="3803325" y="3867941"/>
                <a:ext cx="8812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it-IT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5" name="CasellaDiTesto 154">
                <a:extLst>
                  <a:ext uri="{FF2B5EF4-FFF2-40B4-BE49-F238E27FC236}">
                    <a16:creationId xmlns:a16="http://schemas.microsoft.com/office/drawing/2014/main" id="{6BA329C7-194F-4E7D-BCF4-2138F5B55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325" y="3867941"/>
                <a:ext cx="881260" cy="276999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Arco 155">
            <a:extLst>
              <a:ext uri="{FF2B5EF4-FFF2-40B4-BE49-F238E27FC236}">
                <a16:creationId xmlns:a16="http://schemas.microsoft.com/office/drawing/2014/main" id="{E1A6AACD-C845-4B7D-8FBD-9CB09FF99193}"/>
              </a:ext>
            </a:extLst>
          </p:cNvPr>
          <p:cNvSpPr/>
          <p:nvPr/>
        </p:nvSpPr>
        <p:spPr>
          <a:xfrm rot="17388012">
            <a:off x="1659049" y="4610892"/>
            <a:ext cx="2518107" cy="1778467"/>
          </a:xfrm>
          <a:prstGeom prst="arc">
            <a:avLst>
              <a:gd name="adj1" fmla="val 15843948"/>
              <a:gd name="adj2" fmla="val 142734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Segnaposto contenuto 2">
                <a:extLst>
                  <a:ext uri="{FF2B5EF4-FFF2-40B4-BE49-F238E27FC236}">
                    <a16:creationId xmlns:a16="http://schemas.microsoft.com/office/drawing/2014/main" id="{AB9CD196-09C3-4043-9A04-F462BFF4E9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8675" y="5123822"/>
                <a:ext cx="1832271" cy="85078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𝑡𝑒𝑛𝑐𝑖𝑙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𝑖𝑙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𝑚𝑒𝑡𝑜𝑑𝑜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1600" b="0" i="1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𝐿𝑎𝑥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𝑊𝑒𝑛𝑑𝑟𝑜𝑓𝑓</m:t>
                      </m:r>
                    </m:oMath>
                  </m:oMathPara>
                </a14:m>
                <a:endParaRPr lang="it-IT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7" name="Segnaposto contenuto 2">
                <a:extLst>
                  <a:ext uri="{FF2B5EF4-FFF2-40B4-BE49-F238E27FC236}">
                    <a16:creationId xmlns:a16="http://schemas.microsoft.com/office/drawing/2014/main" id="{AB9CD196-09C3-4043-9A04-F462BFF4E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675" y="5123822"/>
                <a:ext cx="1832271" cy="8507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0978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itolo 1">
            <a:extLst>
              <a:ext uri="{FF2B5EF4-FFF2-40B4-BE49-F238E27FC236}">
                <a16:creationId xmlns:a16="http://schemas.microsoft.com/office/drawing/2014/main" id="{C1F068CC-2342-4BA0-82D7-AF7D22D7271D}"/>
              </a:ext>
            </a:extLst>
          </p:cNvPr>
          <p:cNvSpPr txBox="1">
            <a:spLocks/>
          </p:cNvSpPr>
          <p:nvPr/>
        </p:nvSpPr>
        <p:spPr>
          <a:xfrm>
            <a:off x="5868144" y="2692078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Metodo di </a:t>
            </a:r>
            <a:r>
              <a:rPr lang="it-IT" sz="3100" dirty="0" err="1">
                <a:solidFill>
                  <a:schemeClr val="tx2"/>
                </a:solidFill>
              </a:rPr>
              <a:t>Lax-Wendroff</a:t>
            </a:r>
            <a:endParaRPr lang="it-IT" sz="3100" dirty="0">
              <a:solidFill>
                <a:schemeClr val="tx2"/>
              </a:solidFill>
            </a:endParaRP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244B9B08-0F36-46B0-B9A8-D70C509C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291" y="1733959"/>
            <a:ext cx="4596404" cy="970939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Per provare il metodo sfruttiamo l’equazione seguente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C28A32C-CC2B-403F-B7D3-B76F71648570}"/>
                  </a:ext>
                </a:extLst>
              </p:cNvPr>
              <p:cNvSpPr txBox="1"/>
              <p:nvPr/>
            </p:nvSpPr>
            <p:spPr>
              <a:xfrm>
                <a:off x="1379919" y="3265758"/>
                <a:ext cx="3661779" cy="703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C28A32C-CC2B-403F-B7D3-B76F71648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919" y="3265758"/>
                <a:ext cx="3661779" cy="7035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o 17">
            <a:extLst>
              <a:ext uri="{FF2B5EF4-FFF2-40B4-BE49-F238E27FC236}">
                <a16:creationId xmlns:a16="http://schemas.microsoft.com/office/drawing/2014/main" id="{F00963B7-0309-491F-92D1-C0E876BA64BA}"/>
              </a:ext>
            </a:extLst>
          </p:cNvPr>
          <p:cNvSpPr/>
          <p:nvPr/>
        </p:nvSpPr>
        <p:spPr>
          <a:xfrm rot="13663843">
            <a:off x="535824" y="3812625"/>
            <a:ext cx="2518107" cy="1778467"/>
          </a:xfrm>
          <a:prstGeom prst="arc">
            <a:avLst>
              <a:gd name="adj1" fmla="val 15843948"/>
              <a:gd name="adj2" fmla="val 1427341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egnaposto contenuto 2">
                <a:extLst>
                  <a:ext uri="{FF2B5EF4-FFF2-40B4-BE49-F238E27FC236}">
                    <a16:creationId xmlns:a16="http://schemas.microsoft.com/office/drawing/2014/main" id="{8898ACB0-15FD-495A-8B11-29650EE589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0548" y="4919812"/>
                <a:ext cx="2526312" cy="89746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𝑞𝑢𝑎𝑧𝑖𝑜𝑛𝑒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𝑎𝑣𝑣𝑒𝑧𝑖𝑜𝑛𝑒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1600" b="0" i="1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𝑡𝑟𝑎𝑠𝑝𝑜𝑟𝑡𝑜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𝑢𝑛𝑎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𝑞𝑢𝑎𝑛𝑡𝑖𝑡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à </m:t>
                      </m:r>
                    </m:oMath>
                  </m:oMathPara>
                </a14:m>
                <a:endParaRPr lang="it-IT" sz="1600" b="0" i="1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𝑑𝑎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𝑝𝑎𝑟𝑡𝑒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𝑢𝑛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𝑓𝑙𝑢𝑖𝑑𝑜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b="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Segnaposto contenuto 2">
                <a:extLst>
                  <a:ext uri="{FF2B5EF4-FFF2-40B4-BE49-F238E27FC236}">
                    <a16:creationId xmlns:a16="http://schemas.microsoft.com/office/drawing/2014/main" id="{8898ACB0-15FD-495A-8B11-29650EE58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548" y="4919812"/>
                <a:ext cx="2526312" cy="897466"/>
              </a:xfrm>
              <a:prstGeom prst="rect">
                <a:avLst/>
              </a:prstGeom>
              <a:blipFill>
                <a:blip r:embed="rId3"/>
                <a:stretch>
                  <a:fillRect l="-242" r="-36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egnaposto contenuto 2">
                <a:extLst>
                  <a:ext uri="{FF2B5EF4-FFF2-40B4-BE49-F238E27FC236}">
                    <a16:creationId xmlns:a16="http://schemas.microsoft.com/office/drawing/2014/main" id="{4E70886C-2E6C-477E-B81D-10F09C3854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7738" y="4385972"/>
                <a:ext cx="2274072" cy="631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77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𝑒𝑙𝑜𝑐𝑖𝑡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à 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𝑙𝑜𝑐𝑎𝑙𝑒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𝑝𝑟𝑜𝑝𝑎𝑔𝑎𝑧𝑖𝑜𝑛𝑒</m:t>
                      </m:r>
                    </m:oMath>
                  </m:oMathPara>
                </a14:m>
                <a:endParaRPr lang="it-IT" sz="1600" b="0" i="1" dirty="0">
                  <a:solidFill>
                    <a:schemeClr val="accent3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𝑛𝑒𝑙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𝑚𝑒𝑧𝑧𝑜</m:t>
                      </m:r>
                    </m:oMath>
                  </m:oMathPara>
                </a14:m>
                <a:endParaRPr lang="it-IT" sz="16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Segnaposto contenuto 2">
                <a:extLst>
                  <a:ext uri="{FF2B5EF4-FFF2-40B4-BE49-F238E27FC236}">
                    <a16:creationId xmlns:a16="http://schemas.microsoft.com/office/drawing/2014/main" id="{4E70886C-2E6C-477E-B81D-10F09C385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738" y="4385972"/>
                <a:ext cx="2274072" cy="631771"/>
              </a:xfrm>
              <a:prstGeom prst="rect">
                <a:avLst/>
              </a:prstGeom>
              <a:blipFill>
                <a:blip r:embed="rId4"/>
                <a:stretch>
                  <a:fillRect r="-10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o 22">
            <a:extLst>
              <a:ext uri="{FF2B5EF4-FFF2-40B4-BE49-F238E27FC236}">
                <a16:creationId xmlns:a16="http://schemas.microsoft.com/office/drawing/2014/main" id="{D3B755A3-8611-4902-BDE8-CF5339570E58}"/>
              </a:ext>
            </a:extLst>
          </p:cNvPr>
          <p:cNvSpPr/>
          <p:nvPr/>
        </p:nvSpPr>
        <p:spPr>
          <a:xfrm rot="11656021">
            <a:off x="3014175" y="3436217"/>
            <a:ext cx="1204141" cy="1284610"/>
          </a:xfrm>
          <a:prstGeom prst="arc">
            <a:avLst>
              <a:gd name="adj1" fmla="val 15843948"/>
              <a:gd name="adj2" fmla="val 503738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373E4C75-FCF3-44D4-A6CA-BA9A5201E8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2574" y="2618596"/>
                <a:ext cx="1880643" cy="4380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𝑓𝑢𝑛𝑧𝑖𝑜𝑛𝑒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𝑛𝑐𝑜𝑔𝑛𝑖𝑡𝑎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16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Segnaposto contenuto 2">
                <a:extLst>
                  <a:ext uri="{FF2B5EF4-FFF2-40B4-BE49-F238E27FC236}">
                    <a16:creationId xmlns:a16="http://schemas.microsoft.com/office/drawing/2014/main" id="{373E4C75-FCF3-44D4-A6CA-BA9A5201E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574" y="2618596"/>
                <a:ext cx="1880643" cy="438063"/>
              </a:xfrm>
              <a:prstGeom prst="rect">
                <a:avLst/>
              </a:prstGeom>
              <a:blipFill>
                <a:blip r:embed="rId5"/>
                <a:stretch>
                  <a:fillRect l="-325" r="-32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o 24">
            <a:extLst>
              <a:ext uri="{FF2B5EF4-FFF2-40B4-BE49-F238E27FC236}">
                <a16:creationId xmlns:a16="http://schemas.microsoft.com/office/drawing/2014/main" id="{AC99863A-B157-4C44-9259-E7C24A301EE3}"/>
              </a:ext>
            </a:extLst>
          </p:cNvPr>
          <p:cNvSpPr/>
          <p:nvPr/>
        </p:nvSpPr>
        <p:spPr>
          <a:xfrm rot="17911740">
            <a:off x="1682588" y="3048618"/>
            <a:ext cx="1204141" cy="776620"/>
          </a:xfrm>
          <a:prstGeom prst="arc">
            <a:avLst>
              <a:gd name="adj1" fmla="val 15843948"/>
              <a:gd name="adj2" fmla="val 21115255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0414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egnaposto contenuto 2">
                <a:extLst>
                  <a:ext uri="{FF2B5EF4-FFF2-40B4-BE49-F238E27FC236}">
                    <a16:creationId xmlns:a16="http://schemas.microsoft.com/office/drawing/2014/main" id="{F643852E-D3A7-4064-A94C-27D501CEC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87609" y="2295601"/>
                <a:ext cx="4828736" cy="1068200"/>
              </a:xfrm>
            </p:spPr>
            <p:txBody>
              <a:bodyPr anchor="ctr">
                <a:normAutofit/>
              </a:bodyPr>
              <a:lstStyle/>
              <a:p>
                <a:r>
                  <a:rPr lang="it-IT" sz="1600" dirty="0">
                    <a:solidFill>
                      <a:schemeClr val="tx2"/>
                    </a:solidFill>
                  </a:rPr>
                  <a:t>Facendo fede allo stencil del metodo, sviluppiamo in serie di Taylor la funzione nel punto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Segnaposto contenuto 2">
                <a:extLst>
                  <a:ext uri="{FF2B5EF4-FFF2-40B4-BE49-F238E27FC236}">
                    <a16:creationId xmlns:a16="http://schemas.microsoft.com/office/drawing/2014/main" id="{F643852E-D3A7-4064-A94C-27D501CEC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7609" y="2295601"/>
                <a:ext cx="4828736" cy="1068200"/>
              </a:xfrm>
              <a:blipFill>
                <a:blip r:embed="rId2"/>
                <a:stretch>
                  <a:fillRect l="-5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itolo 1">
            <a:extLst>
              <a:ext uri="{FF2B5EF4-FFF2-40B4-BE49-F238E27FC236}">
                <a16:creationId xmlns:a16="http://schemas.microsoft.com/office/drawing/2014/main" id="{EFE9A284-5639-43C9-BF59-2ACF1FD7FFF7}"/>
              </a:ext>
            </a:extLst>
          </p:cNvPr>
          <p:cNvSpPr txBox="1">
            <a:spLocks/>
          </p:cNvSpPr>
          <p:nvPr/>
        </p:nvSpPr>
        <p:spPr>
          <a:xfrm>
            <a:off x="141526" y="1772816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Metodo di </a:t>
            </a:r>
            <a:r>
              <a:rPr lang="it-IT" sz="3100" dirty="0" err="1">
                <a:solidFill>
                  <a:schemeClr val="tx2"/>
                </a:solidFill>
              </a:rPr>
              <a:t>Lax-Wendroff</a:t>
            </a:r>
            <a:endParaRPr lang="it-IT" sz="3100" dirty="0">
              <a:solidFill>
                <a:schemeClr val="tx2"/>
              </a:solidFill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E3FAC08A-063C-42BE-B988-E6558180D6E1}"/>
              </a:ext>
            </a:extLst>
          </p:cNvPr>
          <p:cNvGrpSpPr/>
          <p:nvPr/>
        </p:nvGrpSpPr>
        <p:grpSpPr>
          <a:xfrm>
            <a:off x="425957" y="3364134"/>
            <a:ext cx="2316067" cy="1609854"/>
            <a:chOff x="425957" y="3691354"/>
            <a:chExt cx="2531763" cy="1787964"/>
          </a:xfrm>
        </p:grpSpPr>
        <p:sp>
          <p:nvSpPr>
            <p:cNvPr id="136" name="Ovale 135">
              <a:extLst>
                <a:ext uri="{FF2B5EF4-FFF2-40B4-BE49-F238E27FC236}">
                  <a16:creationId xmlns:a16="http://schemas.microsoft.com/office/drawing/2014/main" id="{0F99F1A8-F204-4676-8C6D-02DBF5F23820}"/>
                </a:ext>
              </a:extLst>
            </p:cNvPr>
            <p:cNvSpPr/>
            <p:nvPr/>
          </p:nvSpPr>
          <p:spPr>
            <a:xfrm>
              <a:off x="749969" y="4908597"/>
              <a:ext cx="288148" cy="28814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7" name="Ovale 136">
              <a:extLst>
                <a:ext uri="{FF2B5EF4-FFF2-40B4-BE49-F238E27FC236}">
                  <a16:creationId xmlns:a16="http://schemas.microsoft.com/office/drawing/2014/main" id="{7C71D481-9ED8-42B7-A7A2-2C208937F65F}"/>
                </a:ext>
              </a:extLst>
            </p:cNvPr>
            <p:cNvSpPr/>
            <p:nvPr/>
          </p:nvSpPr>
          <p:spPr>
            <a:xfrm>
              <a:off x="1547664" y="3970725"/>
              <a:ext cx="288148" cy="28814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8" name="Ovale 137">
              <a:extLst>
                <a:ext uri="{FF2B5EF4-FFF2-40B4-BE49-F238E27FC236}">
                  <a16:creationId xmlns:a16="http://schemas.microsoft.com/office/drawing/2014/main" id="{5559F934-B158-4435-BFC4-451B23398B2A}"/>
                </a:ext>
              </a:extLst>
            </p:cNvPr>
            <p:cNvSpPr/>
            <p:nvPr/>
          </p:nvSpPr>
          <p:spPr>
            <a:xfrm>
              <a:off x="1547664" y="4908597"/>
              <a:ext cx="288148" cy="28814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2595E45-21B8-4478-AC95-38C985AA2096}"/>
                </a:ext>
              </a:extLst>
            </p:cNvPr>
            <p:cNvSpPr/>
            <p:nvPr/>
          </p:nvSpPr>
          <p:spPr>
            <a:xfrm>
              <a:off x="2339299" y="4908597"/>
              <a:ext cx="288148" cy="28814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42" name="Connettore diritto 141">
              <a:extLst>
                <a:ext uri="{FF2B5EF4-FFF2-40B4-BE49-F238E27FC236}">
                  <a16:creationId xmlns:a16="http://schemas.microsoft.com/office/drawing/2014/main" id="{033A7722-D02A-4AAA-9CC9-8646853C7A31}"/>
                </a:ext>
              </a:extLst>
            </p:cNvPr>
            <p:cNvCxnSpPr>
              <a:stCxn id="137" idx="4"/>
              <a:endCxn id="138" idx="0"/>
            </p:cNvCxnSpPr>
            <p:nvPr/>
          </p:nvCxnSpPr>
          <p:spPr>
            <a:xfrm>
              <a:off x="1691738" y="4258873"/>
              <a:ext cx="0" cy="6497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7DED135A-CC4E-4C38-9EF4-2A3AC88F0D82}"/>
                </a:ext>
              </a:extLst>
            </p:cNvPr>
            <p:cNvCxnSpPr>
              <a:stCxn id="136" idx="6"/>
              <a:endCxn id="138" idx="2"/>
            </p:cNvCxnSpPr>
            <p:nvPr/>
          </p:nvCxnSpPr>
          <p:spPr>
            <a:xfrm>
              <a:off x="1038117" y="5052671"/>
              <a:ext cx="50954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4ACF64D4-5A8C-4C13-B597-EC8930BE1AD1}"/>
                </a:ext>
              </a:extLst>
            </p:cNvPr>
            <p:cNvCxnSpPr>
              <a:stCxn id="138" idx="6"/>
              <a:endCxn id="140" idx="2"/>
            </p:cNvCxnSpPr>
            <p:nvPr/>
          </p:nvCxnSpPr>
          <p:spPr>
            <a:xfrm>
              <a:off x="1835812" y="5052671"/>
              <a:ext cx="50348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CasellaDiTesto 146">
                  <a:extLst>
                    <a:ext uri="{FF2B5EF4-FFF2-40B4-BE49-F238E27FC236}">
                      <a16:creationId xmlns:a16="http://schemas.microsoft.com/office/drawing/2014/main" id="{65E341BD-B153-431A-9CCE-07757C11ABE9}"/>
                    </a:ext>
                  </a:extLst>
                </p:cNvPr>
                <p:cNvSpPr txBox="1"/>
                <p:nvPr/>
              </p:nvSpPr>
              <p:spPr>
                <a:xfrm>
                  <a:off x="425957" y="5175683"/>
                  <a:ext cx="8812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CasellaDiTesto 146">
                  <a:extLst>
                    <a:ext uri="{FF2B5EF4-FFF2-40B4-BE49-F238E27FC236}">
                      <a16:creationId xmlns:a16="http://schemas.microsoft.com/office/drawing/2014/main" id="{65E341BD-B153-431A-9CCE-07757C11A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957" y="5175683"/>
                  <a:ext cx="881260" cy="276999"/>
                </a:xfrm>
                <a:prstGeom prst="rect">
                  <a:avLst/>
                </a:prstGeom>
                <a:blipFill>
                  <a:blip r:embed="rId3"/>
                  <a:stretch>
                    <a:fillRect b="-1951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CasellaDiTesto 152">
                  <a:extLst>
                    <a:ext uri="{FF2B5EF4-FFF2-40B4-BE49-F238E27FC236}">
                      <a16:creationId xmlns:a16="http://schemas.microsoft.com/office/drawing/2014/main" id="{3FCE6C9D-A83E-4ED2-8B33-42B1915B591B}"/>
                    </a:ext>
                  </a:extLst>
                </p:cNvPr>
                <p:cNvSpPr txBox="1"/>
                <p:nvPr/>
              </p:nvSpPr>
              <p:spPr>
                <a:xfrm>
                  <a:off x="1237442" y="5186832"/>
                  <a:ext cx="8812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CasellaDiTesto 152">
                  <a:extLst>
                    <a:ext uri="{FF2B5EF4-FFF2-40B4-BE49-F238E27FC236}">
                      <a16:creationId xmlns:a16="http://schemas.microsoft.com/office/drawing/2014/main" id="{3FCE6C9D-A83E-4ED2-8B33-42B1915B5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7442" y="5186832"/>
                  <a:ext cx="881260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1951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CasellaDiTesto 153">
                  <a:extLst>
                    <a:ext uri="{FF2B5EF4-FFF2-40B4-BE49-F238E27FC236}">
                      <a16:creationId xmlns:a16="http://schemas.microsoft.com/office/drawing/2014/main" id="{06388CF0-558B-484A-AAD4-D3AB9A058533}"/>
                    </a:ext>
                  </a:extLst>
                </p:cNvPr>
                <p:cNvSpPr txBox="1"/>
                <p:nvPr/>
              </p:nvSpPr>
              <p:spPr>
                <a:xfrm>
                  <a:off x="2076460" y="5202319"/>
                  <a:ext cx="8812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CasellaDiTesto 153">
                  <a:extLst>
                    <a:ext uri="{FF2B5EF4-FFF2-40B4-BE49-F238E27FC236}">
                      <a16:creationId xmlns:a16="http://schemas.microsoft.com/office/drawing/2014/main" id="{06388CF0-558B-484A-AAD4-D3AB9A0585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6460" y="5202319"/>
                  <a:ext cx="881260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1951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CasellaDiTesto 154">
                  <a:extLst>
                    <a:ext uri="{FF2B5EF4-FFF2-40B4-BE49-F238E27FC236}">
                      <a16:creationId xmlns:a16="http://schemas.microsoft.com/office/drawing/2014/main" id="{6BA329C7-194F-4E7D-BCF4-2138F5B5523B}"/>
                    </a:ext>
                  </a:extLst>
                </p:cNvPr>
                <p:cNvSpPr txBox="1"/>
                <p:nvPr/>
              </p:nvSpPr>
              <p:spPr>
                <a:xfrm>
                  <a:off x="1307217" y="3691354"/>
                  <a:ext cx="8812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it-IT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CasellaDiTesto 154">
                  <a:extLst>
                    <a:ext uri="{FF2B5EF4-FFF2-40B4-BE49-F238E27FC236}">
                      <a16:creationId xmlns:a16="http://schemas.microsoft.com/office/drawing/2014/main" id="{6BA329C7-194F-4E7D-BCF4-2138F5B55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7217" y="3691354"/>
                  <a:ext cx="881260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1951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386" name="Picture 2" descr="Foto, immagini, grafica, vettoriali e video esenti da royalty per ...">
            <a:extLst>
              <a:ext uri="{FF2B5EF4-FFF2-40B4-BE49-F238E27FC236}">
                <a16:creationId xmlns:a16="http://schemas.microsoft.com/office/drawing/2014/main" id="{0D23B6B0-96BC-4FF0-97BD-BEE52A86F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018" y="3433239"/>
            <a:ext cx="1262034" cy="126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6A6A983-624C-498B-88DB-5FC388464837}"/>
                  </a:ext>
                </a:extLst>
              </p:cNvPr>
              <p:cNvSpPr txBox="1"/>
              <p:nvPr/>
            </p:nvSpPr>
            <p:spPr>
              <a:xfrm>
                <a:off x="4691035" y="3469242"/>
                <a:ext cx="4292457" cy="8327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6A6A983-624C-498B-88DB-5FC388464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035" y="3469242"/>
                <a:ext cx="4292457" cy="832792"/>
              </a:xfrm>
              <a:prstGeom prst="rect">
                <a:avLst/>
              </a:prstGeom>
              <a:blipFill>
                <a:blip r:embed="rId8"/>
                <a:stretch>
                  <a:fillRect l="-14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177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13A173-8EBC-4547-B3DE-0D2A97EED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401859"/>
            <a:ext cx="3097638" cy="4054282"/>
          </a:xfrm>
        </p:spPr>
        <p:txBody>
          <a:bodyPr>
            <a:normAutofit/>
          </a:bodyPr>
          <a:lstStyle/>
          <a:p>
            <a:r>
              <a:rPr lang="it-IT" sz="3100" dirty="0">
                <a:solidFill>
                  <a:schemeClr val="tx2"/>
                </a:solidFill>
              </a:rPr>
              <a:t>Origine tettonica di uno tsunami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Tsunami caused by earthquakes">
            <a:hlinkClick r:id="" action="ppaction://media"/>
            <a:extLst>
              <a:ext uri="{FF2B5EF4-FFF2-40B4-BE49-F238E27FC236}">
                <a16:creationId xmlns:a16="http://schemas.microsoft.com/office/drawing/2014/main" id="{EFC96E69-0361-4A2F-9218-489FE70D34E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480" end="129128.359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5103" y="1877160"/>
            <a:ext cx="5517653" cy="310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0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itolo 1">
            <a:extLst>
              <a:ext uri="{FF2B5EF4-FFF2-40B4-BE49-F238E27FC236}">
                <a16:creationId xmlns:a16="http://schemas.microsoft.com/office/drawing/2014/main" id="{C1F068CC-2342-4BA0-82D7-AF7D22D7271D}"/>
              </a:ext>
            </a:extLst>
          </p:cNvPr>
          <p:cNvSpPr txBox="1">
            <a:spLocks/>
          </p:cNvSpPr>
          <p:nvPr/>
        </p:nvSpPr>
        <p:spPr>
          <a:xfrm>
            <a:off x="5939234" y="2130085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Metodo di </a:t>
            </a:r>
            <a:r>
              <a:rPr lang="it-IT" sz="3100" dirty="0" err="1">
                <a:solidFill>
                  <a:schemeClr val="tx2"/>
                </a:solidFill>
              </a:rPr>
              <a:t>Lax-Wendroff</a:t>
            </a:r>
            <a:endParaRPr lang="it-IT" sz="3100" dirty="0">
              <a:solidFill>
                <a:schemeClr val="tx2"/>
              </a:solidFill>
            </a:endParaRP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244B9B08-0F36-46B0-B9A8-D70C509C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291" y="1733959"/>
            <a:ext cx="4596404" cy="970939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Andiamo ora a sostituire le derivate temporali con le spaziali applicando la legge considerata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C28A32C-CC2B-403F-B7D3-B76F71648570}"/>
                  </a:ext>
                </a:extLst>
              </p:cNvPr>
              <p:cNvSpPr txBox="1"/>
              <p:nvPr/>
            </p:nvSpPr>
            <p:spPr>
              <a:xfrm>
                <a:off x="350441" y="2658516"/>
                <a:ext cx="2670813" cy="586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C28A32C-CC2B-403F-B7D3-B76F71648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41" y="2658516"/>
                <a:ext cx="2670813" cy="5862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egnaposto contenuto 2">
                <a:extLst>
                  <a:ext uri="{FF2B5EF4-FFF2-40B4-BE49-F238E27FC236}">
                    <a16:creationId xmlns:a16="http://schemas.microsoft.com/office/drawing/2014/main" id="{4E70886C-2E6C-477E-B81D-10F09C3854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0153" y="5352312"/>
                <a:ext cx="2274072" cy="631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𝑢𝑖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𝑠𝑜𝑛𝑜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𝑎𝑝𝑝𝑙𝑖𝑐𝑎𝑡𝑒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1600" b="0" i="1" dirty="0">
                  <a:solidFill>
                    <a:schemeClr val="accent3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𝑙𝑒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𝑠𝑜𝑠𝑡𝑖𝑡𝑢𝑧𝑖𝑜𝑛𝑖</m:t>
                      </m:r>
                    </m:oMath>
                  </m:oMathPara>
                </a14:m>
                <a:endParaRPr lang="it-IT" sz="16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Segnaposto contenuto 2">
                <a:extLst>
                  <a:ext uri="{FF2B5EF4-FFF2-40B4-BE49-F238E27FC236}">
                    <a16:creationId xmlns:a16="http://schemas.microsoft.com/office/drawing/2014/main" id="{4E70886C-2E6C-477E-B81D-10F09C385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153" y="5352312"/>
                <a:ext cx="2274072" cy="631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o 22">
            <a:extLst>
              <a:ext uri="{FF2B5EF4-FFF2-40B4-BE49-F238E27FC236}">
                <a16:creationId xmlns:a16="http://schemas.microsoft.com/office/drawing/2014/main" id="{D3B755A3-8611-4902-BDE8-CF5339570E58}"/>
              </a:ext>
            </a:extLst>
          </p:cNvPr>
          <p:cNvSpPr/>
          <p:nvPr/>
        </p:nvSpPr>
        <p:spPr>
          <a:xfrm rot="11204246">
            <a:off x="1948045" y="4209778"/>
            <a:ext cx="1562660" cy="1573946"/>
          </a:xfrm>
          <a:prstGeom prst="arc">
            <a:avLst>
              <a:gd name="adj1" fmla="val 15586182"/>
              <a:gd name="adj2" fmla="val 503738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Arco 24">
            <a:extLst>
              <a:ext uri="{FF2B5EF4-FFF2-40B4-BE49-F238E27FC236}">
                <a16:creationId xmlns:a16="http://schemas.microsoft.com/office/drawing/2014/main" id="{AC99863A-B157-4C44-9259-E7C24A301EE3}"/>
              </a:ext>
            </a:extLst>
          </p:cNvPr>
          <p:cNvSpPr/>
          <p:nvPr/>
        </p:nvSpPr>
        <p:spPr>
          <a:xfrm rot="13359256">
            <a:off x="3791784" y="4722812"/>
            <a:ext cx="1204141" cy="776620"/>
          </a:xfrm>
          <a:prstGeom prst="arc">
            <a:avLst>
              <a:gd name="adj1" fmla="val 15843948"/>
              <a:gd name="adj2" fmla="val 21115255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49B23EA-635E-47B6-AB6E-A2DE9F37B977}"/>
              </a:ext>
            </a:extLst>
          </p:cNvPr>
          <p:cNvSpPr/>
          <p:nvPr/>
        </p:nvSpPr>
        <p:spPr>
          <a:xfrm>
            <a:off x="339408" y="2634036"/>
            <a:ext cx="2670813" cy="6475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02665B3-4ED2-449F-862F-3946C0449FA7}"/>
              </a:ext>
            </a:extLst>
          </p:cNvPr>
          <p:cNvGrpSpPr/>
          <p:nvPr/>
        </p:nvGrpSpPr>
        <p:grpSpPr>
          <a:xfrm>
            <a:off x="6382170" y="3525251"/>
            <a:ext cx="2316067" cy="1609854"/>
            <a:chOff x="425957" y="3691354"/>
            <a:chExt cx="2531763" cy="1787964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7CE69ECE-D4A0-4735-9712-5F1B8B408747}"/>
                </a:ext>
              </a:extLst>
            </p:cNvPr>
            <p:cNvSpPr/>
            <p:nvPr/>
          </p:nvSpPr>
          <p:spPr>
            <a:xfrm>
              <a:off x="749969" y="4908597"/>
              <a:ext cx="288148" cy="28814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60D7A3FE-045C-4F63-9C62-E9E1AE17113C}"/>
                </a:ext>
              </a:extLst>
            </p:cNvPr>
            <p:cNvSpPr/>
            <p:nvPr/>
          </p:nvSpPr>
          <p:spPr>
            <a:xfrm>
              <a:off x="1547664" y="3970725"/>
              <a:ext cx="288148" cy="28814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5DDA8FE7-173E-4B68-B6B3-8DE9A05E7015}"/>
                </a:ext>
              </a:extLst>
            </p:cNvPr>
            <p:cNvSpPr/>
            <p:nvPr/>
          </p:nvSpPr>
          <p:spPr>
            <a:xfrm>
              <a:off x="1547664" y="4908597"/>
              <a:ext cx="288148" cy="28814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8F069C54-0007-4858-A5EB-DEF95621B7A9}"/>
                </a:ext>
              </a:extLst>
            </p:cNvPr>
            <p:cNvSpPr/>
            <p:nvPr/>
          </p:nvSpPr>
          <p:spPr>
            <a:xfrm>
              <a:off x="2339299" y="4908597"/>
              <a:ext cx="288148" cy="28814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A32EC33B-AE4E-408F-9479-26692207B498}"/>
                </a:ext>
              </a:extLst>
            </p:cNvPr>
            <p:cNvCxnSpPr>
              <a:stCxn id="28" idx="4"/>
              <a:endCxn id="29" idx="0"/>
            </p:cNvCxnSpPr>
            <p:nvPr/>
          </p:nvCxnSpPr>
          <p:spPr>
            <a:xfrm>
              <a:off x="1691738" y="4258873"/>
              <a:ext cx="0" cy="6497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F072BC40-04FC-4DB8-84AF-82D6FAC2E23F}"/>
                </a:ext>
              </a:extLst>
            </p:cNvPr>
            <p:cNvCxnSpPr>
              <a:stCxn id="27" idx="6"/>
              <a:endCxn id="29" idx="2"/>
            </p:cNvCxnSpPr>
            <p:nvPr/>
          </p:nvCxnSpPr>
          <p:spPr>
            <a:xfrm>
              <a:off x="1038117" y="5052671"/>
              <a:ext cx="50954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934B33D1-E27D-4913-8ECA-C2C351E1BCC0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>
              <a:off x="1835812" y="5052671"/>
              <a:ext cx="50348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asellaDiTesto 33">
                  <a:extLst>
                    <a:ext uri="{FF2B5EF4-FFF2-40B4-BE49-F238E27FC236}">
                      <a16:creationId xmlns:a16="http://schemas.microsoft.com/office/drawing/2014/main" id="{8ED15720-41CA-486E-B3FF-6561F41C83EB}"/>
                    </a:ext>
                  </a:extLst>
                </p:cNvPr>
                <p:cNvSpPr txBox="1"/>
                <p:nvPr/>
              </p:nvSpPr>
              <p:spPr>
                <a:xfrm>
                  <a:off x="425957" y="5175683"/>
                  <a:ext cx="8812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CasellaDiTesto 33">
                  <a:extLst>
                    <a:ext uri="{FF2B5EF4-FFF2-40B4-BE49-F238E27FC236}">
                      <a16:creationId xmlns:a16="http://schemas.microsoft.com/office/drawing/2014/main" id="{8ED15720-41CA-486E-B3FF-6561F41C8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957" y="5175683"/>
                  <a:ext cx="881260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sellaDiTesto 34">
                  <a:extLst>
                    <a:ext uri="{FF2B5EF4-FFF2-40B4-BE49-F238E27FC236}">
                      <a16:creationId xmlns:a16="http://schemas.microsoft.com/office/drawing/2014/main" id="{E03049CD-BAD5-4309-B6EB-CB06759C1B99}"/>
                    </a:ext>
                  </a:extLst>
                </p:cNvPr>
                <p:cNvSpPr txBox="1"/>
                <p:nvPr/>
              </p:nvSpPr>
              <p:spPr>
                <a:xfrm>
                  <a:off x="1237442" y="5186832"/>
                  <a:ext cx="8812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CasellaDiTesto 34">
                  <a:extLst>
                    <a:ext uri="{FF2B5EF4-FFF2-40B4-BE49-F238E27FC236}">
                      <a16:creationId xmlns:a16="http://schemas.microsoft.com/office/drawing/2014/main" id="{E03049CD-BAD5-4309-B6EB-CB06759C1B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7442" y="5186832"/>
                  <a:ext cx="881260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1951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012BCC64-F9F5-4610-AAFA-8AD9132FA1D6}"/>
                    </a:ext>
                  </a:extLst>
                </p:cNvPr>
                <p:cNvSpPr txBox="1"/>
                <p:nvPr/>
              </p:nvSpPr>
              <p:spPr>
                <a:xfrm>
                  <a:off x="2076460" y="5202319"/>
                  <a:ext cx="8812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012BCC64-F9F5-4610-AAFA-8AD9132FA1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6460" y="5202319"/>
                  <a:ext cx="881260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1951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sellaDiTesto 38">
                  <a:extLst>
                    <a:ext uri="{FF2B5EF4-FFF2-40B4-BE49-F238E27FC236}">
                      <a16:creationId xmlns:a16="http://schemas.microsoft.com/office/drawing/2014/main" id="{D619DA2D-7337-45FD-A83B-535F9EE29CEF}"/>
                    </a:ext>
                  </a:extLst>
                </p:cNvPr>
                <p:cNvSpPr txBox="1"/>
                <p:nvPr/>
              </p:nvSpPr>
              <p:spPr>
                <a:xfrm>
                  <a:off x="1307217" y="3691354"/>
                  <a:ext cx="8812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it-IT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CasellaDiTesto 38">
                  <a:extLst>
                    <a:ext uri="{FF2B5EF4-FFF2-40B4-BE49-F238E27FC236}">
                      <a16:creationId xmlns:a16="http://schemas.microsoft.com/office/drawing/2014/main" id="{D619DA2D-7337-45FD-A83B-535F9EE29C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7217" y="3691354"/>
                  <a:ext cx="881260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1951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0F5D25DF-35AA-43B2-A960-A345F7E9A3A7}"/>
                  </a:ext>
                </a:extLst>
              </p:cNvPr>
              <p:cNvSpPr txBox="1"/>
              <p:nvPr/>
            </p:nvSpPr>
            <p:spPr>
              <a:xfrm>
                <a:off x="3199599" y="2649587"/>
                <a:ext cx="2670813" cy="6176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0F5D25DF-35AA-43B2-A960-A345F7E9A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599" y="2649587"/>
                <a:ext cx="2670813" cy="6176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co 50">
            <a:extLst>
              <a:ext uri="{FF2B5EF4-FFF2-40B4-BE49-F238E27FC236}">
                <a16:creationId xmlns:a16="http://schemas.microsoft.com/office/drawing/2014/main" id="{E1D00701-92FA-4681-A14E-26B2610C0FA3}"/>
              </a:ext>
            </a:extLst>
          </p:cNvPr>
          <p:cNvSpPr/>
          <p:nvPr/>
        </p:nvSpPr>
        <p:spPr>
          <a:xfrm rot="13501699">
            <a:off x="1259099" y="3095802"/>
            <a:ext cx="1229347" cy="1018345"/>
          </a:xfrm>
          <a:prstGeom prst="arc">
            <a:avLst>
              <a:gd name="adj1" fmla="val 15843948"/>
              <a:gd name="adj2" fmla="val 208331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Arco 51">
            <a:extLst>
              <a:ext uri="{FF2B5EF4-FFF2-40B4-BE49-F238E27FC236}">
                <a16:creationId xmlns:a16="http://schemas.microsoft.com/office/drawing/2014/main" id="{78CFEDF5-5D3B-45B7-B076-F04C080BD9AC}"/>
              </a:ext>
            </a:extLst>
          </p:cNvPr>
          <p:cNvSpPr/>
          <p:nvPr/>
        </p:nvSpPr>
        <p:spPr>
          <a:xfrm rot="6188738">
            <a:off x="3675370" y="2747492"/>
            <a:ext cx="1326262" cy="1284610"/>
          </a:xfrm>
          <a:prstGeom prst="arc">
            <a:avLst>
              <a:gd name="adj1" fmla="val 14952515"/>
              <a:gd name="adj2" fmla="val 197222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B16721CC-F724-4827-8B84-7C7AAB08FDC7}"/>
              </a:ext>
            </a:extLst>
          </p:cNvPr>
          <p:cNvSpPr/>
          <p:nvPr/>
        </p:nvSpPr>
        <p:spPr>
          <a:xfrm>
            <a:off x="3212628" y="2634036"/>
            <a:ext cx="2670813" cy="6475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591E4F2E-CDA2-4B19-904C-9284CE7CD10B}"/>
                  </a:ext>
                </a:extLst>
              </p:cNvPr>
              <p:cNvSpPr txBox="1"/>
              <p:nvPr/>
            </p:nvSpPr>
            <p:spPr>
              <a:xfrm>
                <a:off x="338908" y="4090600"/>
                <a:ext cx="5747279" cy="832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591E4F2E-CDA2-4B19-904C-9284CE7CD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08" y="4090600"/>
                <a:ext cx="5747279" cy="832792"/>
              </a:xfrm>
              <a:prstGeom prst="rect">
                <a:avLst/>
              </a:prstGeom>
              <a:blipFill>
                <a:blip r:embed="rId9"/>
                <a:stretch>
                  <a:fillRect l="-10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ttangolo 55">
            <a:extLst>
              <a:ext uri="{FF2B5EF4-FFF2-40B4-BE49-F238E27FC236}">
                <a16:creationId xmlns:a16="http://schemas.microsoft.com/office/drawing/2014/main" id="{634B4E29-B6C6-4281-BFC8-3E9C9581F688}"/>
              </a:ext>
            </a:extLst>
          </p:cNvPr>
          <p:cNvSpPr/>
          <p:nvPr/>
        </p:nvSpPr>
        <p:spPr>
          <a:xfrm>
            <a:off x="282598" y="4005064"/>
            <a:ext cx="5803589" cy="1020228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4993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F643852E-D3A7-4064-A94C-27D501CEC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5720" y="1529375"/>
            <a:ext cx="4828736" cy="1068200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Sostituiamo adesso le derivate spaziali con la loro approssimazione alle differenze centrali</a:t>
            </a:r>
          </a:p>
        </p:txBody>
      </p:sp>
      <p:sp>
        <p:nvSpPr>
          <p:cNvPr id="85" name="Titolo 1">
            <a:extLst>
              <a:ext uri="{FF2B5EF4-FFF2-40B4-BE49-F238E27FC236}">
                <a16:creationId xmlns:a16="http://schemas.microsoft.com/office/drawing/2014/main" id="{EFE9A284-5639-43C9-BF59-2ACF1FD7FFF7}"/>
              </a:ext>
            </a:extLst>
          </p:cNvPr>
          <p:cNvSpPr txBox="1">
            <a:spLocks/>
          </p:cNvSpPr>
          <p:nvPr/>
        </p:nvSpPr>
        <p:spPr>
          <a:xfrm>
            <a:off x="141526" y="1772816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Metodo di </a:t>
            </a:r>
            <a:r>
              <a:rPr lang="it-IT" sz="3100" dirty="0" err="1">
                <a:solidFill>
                  <a:schemeClr val="tx2"/>
                </a:solidFill>
              </a:rPr>
              <a:t>Lax-Wendroff</a:t>
            </a:r>
            <a:endParaRPr lang="it-IT" sz="3100" dirty="0">
              <a:solidFill>
                <a:schemeClr val="tx2"/>
              </a:solidFill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E3FAC08A-063C-42BE-B988-E6558180D6E1}"/>
              </a:ext>
            </a:extLst>
          </p:cNvPr>
          <p:cNvGrpSpPr/>
          <p:nvPr/>
        </p:nvGrpSpPr>
        <p:grpSpPr>
          <a:xfrm>
            <a:off x="425957" y="3364134"/>
            <a:ext cx="2316067" cy="1609854"/>
            <a:chOff x="425957" y="3691354"/>
            <a:chExt cx="2531763" cy="1787964"/>
          </a:xfrm>
        </p:grpSpPr>
        <p:sp>
          <p:nvSpPr>
            <p:cNvPr id="136" name="Ovale 135">
              <a:extLst>
                <a:ext uri="{FF2B5EF4-FFF2-40B4-BE49-F238E27FC236}">
                  <a16:creationId xmlns:a16="http://schemas.microsoft.com/office/drawing/2014/main" id="{0F99F1A8-F204-4676-8C6D-02DBF5F23820}"/>
                </a:ext>
              </a:extLst>
            </p:cNvPr>
            <p:cNvSpPr/>
            <p:nvPr/>
          </p:nvSpPr>
          <p:spPr>
            <a:xfrm>
              <a:off x="749969" y="4908597"/>
              <a:ext cx="288148" cy="28814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7" name="Ovale 136">
              <a:extLst>
                <a:ext uri="{FF2B5EF4-FFF2-40B4-BE49-F238E27FC236}">
                  <a16:creationId xmlns:a16="http://schemas.microsoft.com/office/drawing/2014/main" id="{7C71D481-9ED8-42B7-A7A2-2C208937F65F}"/>
                </a:ext>
              </a:extLst>
            </p:cNvPr>
            <p:cNvSpPr/>
            <p:nvPr/>
          </p:nvSpPr>
          <p:spPr>
            <a:xfrm>
              <a:off x="1547664" y="3970725"/>
              <a:ext cx="288148" cy="28814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8" name="Ovale 137">
              <a:extLst>
                <a:ext uri="{FF2B5EF4-FFF2-40B4-BE49-F238E27FC236}">
                  <a16:creationId xmlns:a16="http://schemas.microsoft.com/office/drawing/2014/main" id="{5559F934-B158-4435-BFC4-451B23398B2A}"/>
                </a:ext>
              </a:extLst>
            </p:cNvPr>
            <p:cNvSpPr/>
            <p:nvPr/>
          </p:nvSpPr>
          <p:spPr>
            <a:xfrm>
              <a:off x="1547664" y="4908597"/>
              <a:ext cx="288148" cy="28814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2595E45-21B8-4478-AC95-38C985AA2096}"/>
                </a:ext>
              </a:extLst>
            </p:cNvPr>
            <p:cNvSpPr/>
            <p:nvPr/>
          </p:nvSpPr>
          <p:spPr>
            <a:xfrm>
              <a:off x="2339299" y="4908597"/>
              <a:ext cx="288148" cy="28814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42" name="Connettore diritto 141">
              <a:extLst>
                <a:ext uri="{FF2B5EF4-FFF2-40B4-BE49-F238E27FC236}">
                  <a16:creationId xmlns:a16="http://schemas.microsoft.com/office/drawing/2014/main" id="{033A7722-D02A-4AAA-9CC9-8646853C7A31}"/>
                </a:ext>
              </a:extLst>
            </p:cNvPr>
            <p:cNvCxnSpPr>
              <a:stCxn id="137" idx="4"/>
              <a:endCxn id="138" idx="0"/>
            </p:cNvCxnSpPr>
            <p:nvPr/>
          </p:nvCxnSpPr>
          <p:spPr>
            <a:xfrm>
              <a:off x="1691738" y="4258873"/>
              <a:ext cx="0" cy="6497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7DED135A-CC4E-4C38-9EF4-2A3AC88F0D82}"/>
                </a:ext>
              </a:extLst>
            </p:cNvPr>
            <p:cNvCxnSpPr>
              <a:stCxn id="136" idx="6"/>
              <a:endCxn id="138" idx="2"/>
            </p:cNvCxnSpPr>
            <p:nvPr/>
          </p:nvCxnSpPr>
          <p:spPr>
            <a:xfrm>
              <a:off x="1038117" y="5052671"/>
              <a:ext cx="50954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4ACF64D4-5A8C-4C13-B597-EC8930BE1AD1}"/>
                </a:ext>
              </a:extLst>
            </p:cNvPr>
            <p:cNvCxnSpPr>
              <a:stCxn id="138" idx="6"/>
              <a:endCxn id="140" idx="2"/>
            </p:cNvCxnSpPr>
            <p:nvPr/>
          </p:nvCxnSpPr>
          <p:spPr>
            <a:xfrm>
              <a:off x="1835812" y="5052671"/>
              <a:ext cx="50348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CasellaDiTesto 146">
                  <a:extLst>
                    <a:ext uri="{FF2B5EF4-FFF2-40B4-BE49-F238E27FC236}">
                      <a16:creationId xmlns:a16="http://schemas.microsoft.com/office/drawing/2014/main" id="{65E341BD-B153-431A-9CCE-07757C11ABE9}"/>
                    </a:ext>
                  </a:extLst>
                </p:cNvPr>
                <p:cNvSpPr txBox="1"/>
                <p:nvPr/>
              </p:nvSpPr>
              <p:spPr>
                <a:xfrm>
                  <a:off x="425957" y="5175683"/>
                  <a:ext cx="8812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CasellaDiTesto 146">
                  <a:extLst>
                    <a:ext uri="{FF2B5EF4-FFF2-40B4-BE49-F238E27FC236}">
                      <a16:creationId xmlns:a16="http://schemas.microsoft.com/office/drawing/2014/main" id="{65E341BD-B153-431A-9CCE-07757C11A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957" y="5175683"/>
                  <a:ext cx="881260" cy="276999"/>
                </a:xfrm>
                <a:prstGeom prst="rect">
                  <a:avLst/>
                </a:prstGeom>
                <a:blipFill>
                  <a:blip r:embed="rId2"/>
                  <a:stretch>
                    <a:fillRect b="-1951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CasellaDiTesto 152">
                  <a:extLst>
                    <a:ext uri="{FF2B5EF4-FFF2-40B4-BE49-F238E27FC236}">
                      <a16:creationId xmlns:a16="http://schemas.microsoft.com/office/drawing/2014/main" id="{3FCE6C9D-A83E-4ED2-8B33-42B1915B591B}"/>
                    </a:ext>
                  </a:extLst>
                </p:cNvPr>
                <p:cNvSpPr txBox="1"/>
                <p:nvPr/>
              </p:nvSpPr>
              <p:spPr>
                <a:xfrm>
                  <a:off x="1237442" y="5186832"/>
                  <a:ext cx="8812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CasellaDiTesto 152">
                  <a:extLst>
                    <a:ext uri="{FF2B5EF4-FFF2-40B4-BE49-F238E27FC236}">
                      <a16:creationId xmlns:a16="http://schemas.microsoft.com/office/drawing/2014/main" id="{3FCE6C9D-A83E-4ED2-8B33-42B1915B5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7442" y="5186832"/>
                  <a:ext cx="881260" cy="276999"/>
                </a:xfrm>
                <a:prstGeom prst="rect">
                  <a:avLst/>
                </a:prstGeom>
                <a:blipFill>
                  <a:blip r:embed="rId3"/>
                  <a:stretch>
                    <a:fillRect b="-1951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CasellaDiTesto 153">
                  <a:extLst>
                    <a:ext uri="{FF2B5EF4-FFF2-40B4-BE49-F238E27FC236}">
                      <a16:creationId xmlns:a16="http://schemas.microsoft.com/office/drawing/2014/main" id="{06388CF0-558B-484A-AAD4-D3AB9A058533}"/>
                    </a:ext>
                  </a:extLst>
                </p:cNvPr>
                <p:cNvSpPr txBox="1"/>
                <p:nvPr/>
              </p:nvSpPr>
              <p:spPr>
                <a:xfrm>
                  <a:off x="2076460" y="5202319"/>
                  <a:ext cx="8812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CasellaDiTesto 153">
                  <a:extLst>
                    <a:ext uri="{FF2B5EF4-FFF2-40B4-BE49-F238E27FC236}">
                      <a16:creationId xmlns:a16="http://schemas.microsoft.com/office/drawing/2014/main" id="{06388CF0-558B-484A-AAD4-D3AB9A0585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6460" y="5202319"/>
                  <a:ext cx="881260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1951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CasellaDiTesto 154">
                  <a:extLst>
                    <a:ext uri="{FF2B5EF4-FFF2-40B4-BE49-F238E27FC236}">
                      <a16:creationId xmlns:a16="http://schemas.microsoft.com/office/drawing/2014/main" id="{6BA329C7-194F-4E7D-BCF4-2138F5B5523B}"/>
                    </a:ext>
                  </a:extLst>
                </p:cNvPr>
                <p:cNvSpPr txBox="1"/>
                <p:nvPr/>
              </p:nvSpPr>
              <p:spPr>
                <a:xfrm>
                  <a:off x="1307217" y="3691354"/>
                  <a:ext cx="8812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it-IT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CasellaDiTesto 154">
                  <a:extLst>
                    <a:ext uri="{FF2B5EF4-FFF2-40B4-BE49-F238E27FC236}">
                      <a16:creationId xmlns:a16="http://schemas.microsoft.com/office/drawing/2014/main" id="{6BA329C7-194F-4E7D-BCF4-2138F5B55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7217" y="3691354"/>
                  <a:ext cx="881260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1951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686A7D5-440F-4EC7-BECE-42D916720915}"/>
                  </a:ext>
                </a:extLst>
              </p:cNvPr>
              <p:cNvSpPr txBox="1"/>
              <p:nvPr/>
            </p:nvSpPr>
            <p:spPr>
              <a:xfrm>
                <a:off x="3195019" y="2665796"/>
                <a:ext cx="2670813" cy="6118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686A7D5-440F-4EC7-BECE-42D916720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019" y="2665796"/>
                <a:ext cx="2670813" cy="6118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ttangolo 32">
            <a:extLst>
              <a:ext uri="{FF2B5EF4-FFF2-40B4-BE49-F238E27FC236}">
                <a16:creationId xmlns:a16="http://schemas.microsoft.com/office/drawing/2014/main" id="{84DA6F45-685B-4D0C-B4DB-23E87AD574C7}"/>
              </a:ext>
            </a:extLst>
          </p:cNvPr>
          <p:cNvSpPr/>
          <p:nvPr/>
        </p:nvSpPr>
        <p:spPr>
          <a:xfrm>
            <a:off x="3195519" y="2604474"/>
            <a:ext cx="2670813" cy="7370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9CDAD52B-1F53-47BE-AC4D-67A4A87024ED}"/>
                  </a:ext>
                </a:extLst>
              </p:cNvPr>
              <p:cNvSpPr txBox="1"/>
              <p:nvPr/>
            </p:nvSpPr>
            <p:spPr>
              <a:xfrm>
                <a:off x="6126358" y="2763043"/>
                <a:ext cx="2794657" cy="494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sSubSup>
                            <m:sSubSup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9CDAD52B-1F53-47BE-AC4D-67A4A8702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358" y="2763043"/>
                <a:ext cx="2794657" cy="494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o 35">
            <a:extLst>
              <a:ext uri="{FF2B5EF4-FFF2-40B4-BE49-F238E27FC236}">
                <a16:creationId xmlns:a16="http://schemas.microsoft.com/office/drawing/2014/main" id="{6B3738CD-0B27-4F0C-9E4D-BA34D3F00009}"/>
              </a:ext>
            </a:extLst>
          </p:cNvPr>
          <p:cNvSpPr/>
          <p:nvPr/>
        </p:nvSpPr>
        <p:spPr>
          <a:xfrm rot="13501699">
            <a:off x="4115210" y="3155694"/>
            <a:ext cx="1229347" cy="1018345"/>
          </a:xfrm>
          <a:prstGeom prst="arc">
            <a:avLst>
              <a:gd name="adj1" fmla="val 15843948"/>
              <a:gd name="adj2" fmla="val 208331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F623499B-7CFD-4716-80A7-003A66CAB5E6}"/>
              </a:ext>
            </a:extLst>
          </p:cNvPr>
          <p:cNvSpPr/>
          <p:nvPr/>
        </p:nvSpPr>
        <p:spPr>
          <a:xfrm rot="6188738">
            <a:off x="6531481" y="2807384"/>
            <a:ext cx="1326262" cy="1284610"/>
          </a:xfrm>
          <a:prstGeom prst="arc">
            <a:avLst>
              <a:gd name="adj1" fmla="val 14952515"/>
              <a:gd name="adj2" fmla="val 197222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B2E07A3C-9164-4445-9688-10D9287EAA00}"/>
              </a:ext>
            </a:extLst>
          </p:cNvPr>
          <p:cNvSpPr/>
          <p:nvPr/>
        </p:nvSpPr>
        <p:spPr>
          <a:xfrm>
            <a:off x="6068739" y="2693928"/>
            <a:ext cx="2967757" cy="6475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A5B630F7-A388-4474-96C7-3AE14BD8BA4E}"/>
                  </a:ext>
                </a:extLst>
              </p:cNvPr>
              <p:cNvSpPr txBox="1"/>
              <p:nvPr/>
            </p:nvSpPr>
            <p:spPr>
              <a:xfrm>
                <a:off x="3235525" y="4167664"/>
                <a:ext cx="6138542" cy="494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bSup>
                        <m:sSubSup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A5B630F7-A388-4474-96C7-3AE14BD8B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25" y="4167664"/>
                <a:ext cx="6138542" cy="494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ttangolo 50">
            <a:extLst>
              <a:ext uri="{FF2B5EF4-FFF2-40B4-BE49-F238E27FC236}">
                <a16:creationId xmlns:a16="http://schemas.microsoft.com/office/drawing/2014/main" id="{62C056B9-ADAF-4692-BE9A-B4D8B1AE2665}"/>
              </a:ext>
            </a:extLst>
          </p:cNvPr>
          <p:cNvSpPr/>
          <p:nvPr/>
        </p:nvSpPr>
        <p:spPr>
          <a:xfrm>
            <a:off x="3103723" y="4077072"/>
            <a:ext cx="5614313" cy="799300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9737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itolo 1">
            <a:extLst>
              <a:ext uri="{FF2B5EF4-FFF2-40B4-BE49-F238E27FC236}">
                <a16:creationId xmlns:a16="http://schemas.microsoft.com/office/drawing/2014/main" id="{C1F068CC-2342-4BA0-82D7-AF7D22D7271D}"/>
              </a:ext>
            </a:extLst>
          </p:cNvPr>
          <p:cNvSpPr txBox="1">
            <a:spLocks/>
          </p:cNvSpPr>
          <p:nvPr/>
        </p:nvSpPr>
        <p:spPr>
          <a:xfrm>
            <a:off x="5939234" y="2130085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Metodo di </a:t>
            </a:r>
            <a:r>
              <a:rPr lang="it-IT" sz="3100" dirty="0" err="1">
                <a:solidFill>
                  <a:schemeClr val="tx2"/>
                </a:solidFill>
              </a:rPr>
              <a:t>Lax-Wendroff</a:t>
            </a:r>
            <a:endParaRPr lang="it-IT" sz="3100" dirty="0">
              <a:solidFill>
                <a:schemeClr val="tx2"/>
              </a:solidFill>
            </a:endParaRPr>
          </a:p>
        </p:txBody>
      </p:sp>
      <p:pic>
        <p:nvPicPr>
          <p:cNvPr id="15362" name="Picture 2" descr="Omino Che Pensa: immagini, foto stock e grafica vettoriale ...">
            <a:extLst>
              <a:ext uri="{FF2B5EF4-FFF2-40B4-BE49-F238E27FC236}">
                <a16:creationId xmlns:a16="http://schemas.microsoft.com/office/drawing/2014/main" id="{C61F2CB7-7515-4C56-A7DD-6BC348F26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96"/>
          <a:stretch/>
        </p:blipFill>
        <p:spPr bwMode="auto">
          <a:xfrm>
            <a:off x="4206065" y="3168375"/>
            <a:ext cx="1704975" cy="233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Segnaposto contenuto 2">
                <a:extLst>
                  <a:ext uri="{FF2B5EF4-FFF2-40B4-BE49-F238E27FC236}">
                    <a16:creationId xmlns:a16="http://schemas.microsoft.com/office/drawing/2014/main" id="{244B9B08-0F36-46B0-B9A8-D70C509C4B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774" y="1893435"/>
                <a:ext cx="4596404" cy="1992338"/>
              </a:xfrm>
            </p:spPr>
            <p:txBody>
              <a:bodyPr anchor="ctr">
                <a:normAutofit/>
              </a:bodyPr>
              <a:lstStyle/>
              <a:p>
                <a:r>
                  <a:rPr lang="it-IT" sz="1600" dirty="0">
                    <a:solidFill>
                      <a:schemeClr val="tx2"/>
                    </a:solidFill>
                  </a:rPr>
                  <a:t>Il risultato ottenuto ci dice che un valore della funzione nel punto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</a:rPr>
                  <a:t> dipende dalla soluzione approssimata nei punti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6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</a:rPr>
                  <a:t> e 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</a:rPr>
                  <a:t> </a:t>
                </a:r>
              </a:p>
              <a:p>
                <a:r>
                  <a:rPr lang="it-IT" sz="1600" dirty="0">
                    <a:solidFill>
                      <a:schemeClr val="tx2"/>
                    </a:solidFill>
                  </a:rPr>
                  <a:t>Per avere requisiti di stabilità del metodo dobbiamo ragionare sul </a:t>
                </a:r>
                <a:r>
                  <a:rPr lang="it-IT" sz="1600" b="1" dirty="0">
                    <a:solidFill>
                      <a:schemeClr val="tx2"/>
                    </a:solidFill>
                  </a:rPr>
                  <a:t>numero di </a:t>
                </a:r>
                <a:r>
                  <a:rPr lang="it-IT" sz="1600" b="1" dirty="0" err="1">
                    <a:solidFill>
                      <a:schemeClr val="tx2"/>
                    </a:solidFill>
                  </a:rPr>
                  <a:t>Courant</a:t>
                </a:r>
                <a:endParaRPr lang="it-IT" sz="1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1" name="Segnaposto contenuto 2">
                <a:extLst>
                  <a:ext uri="{FF2B5EF4-FFF2-40B4-BE49-F238E27FC236}">
                    <a16:creationId xmlns:a16="http://schemas.microsoft.com/office/drawing/2014/main" id="{244B9B08-0F36-46B0-B9A8-D70C509C4B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774" y="1893435"/>
                <a:ext cx="4596404" cy="1992338"/>
              </a:xfrm>
              <a:blipFill>
                <a:blip r:embed="rId3"/>
                <a:stretch>
                  <a:fillRect l="-5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o 25">
            <a:extLst>
              <a:ext uri="{FF2B5EF4-FFF2-40B4-BE49-F238E27FC236}">
                <a16:creationId xmlns:a16="http://schemas.microsoft.com/office/drawing/2014/main" id="{A02665B3-4ED2-449F-862F-3946C0449FA7}"/>
              </a:ext>
            </a:extLst>
          </p:cNvPr>
          <p:cNvGrpSpPr/>
          <p:nvPr/>
        </p:nvGrpSpPr>
        <p:grpSpPr>
          <a:xfrm>
            <a:off x="6382170" y="3525251"/>
            <a:ext cx="2316067" cy="1609854"/>
            <a:chOff x="425957" y="3691354"/>
            <a:chExt cx="2531763" cy="1787964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7CE69ECE-D4A0-4735-9712-5F1B8B408747}"/>
                </a:ext>
              </a:extLst>
            </p:cNvPr>
            <p:cNvSpPr/>
            <p:nvPr/>
          </p:nvSpPr>
          <p:spPr>
            <a:xfrm>
              <a:off x="749969" y="4908597"/>
              <a:ext cx="288148" cy="28814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60D7A3FE-045C-4F63-9C62-E9E1AE17113C}"/>
                </a:ext>
              </a:extLst>
            </p:cNvPr>
            <p:cNvSpPr/>
            <p:nvPr/>
          </p:nvSpPr>
          <p:spPr>
            <a:xfrm>
              <a:off x="1547664" y="3970725"/>
              <a:ext cx="288148" cy="28814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5DDA8FE7-173E-4B68-B6B3-8DE9A05E7015}"/>
                </a:ext>
              </a:extLst>
            </p:cNvPr>
            <p:cNvSpPr/>
            <p:nvPr/>
          </p:nvSpPr>
          <p:spPr>
            <a:xfrm>
              <a:off x="1547664" y="4908597"/>
              <a:ext cx="288148" cy="28814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8F069C54-0007-4858-A5EB-DEF95621B7A9}"/>
                </a:ext>
              </a:extLst>
            </p:cNvPr>
            <p:cNvSpPr/>
            <p:nvPr/>
          </p:nvSpPr>
          <p:spPr>
            <a:xfrm>
              <a:off x="2339299" y="4908597"/>
              <a:ext cx="288148" cy="28814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A32EC33B-AE4E-408F-9479-26692207B498}"/>
                </a:ext>
              </a:extLst>
            </p:cNvPr>
            <p:cNvCxnSpPr>
              <a:stCxn id="28" idx="4"/>
              <a:endCxn id="29" idx="0"/>
            </p:cNvCxnSpPr>
            <p:nvPr/>
          </p:nvCxnSpPr>
          <p:spPr>
            <a:xfrm>
              <a:off x="1691738" y="4258873"/>
              <a:ext cx="0" cy="6497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F072BC40-04FC-4DB8-84AF-82D6FAC2E23F}"/>
                </a:ext>
              </a:extLst>
            </p:cNvPr>
            <p:cNvCxnSpPr>
              <a:stCxn id="27" idx="6"/>
              <a:endCxn id="29" idx="2"/>
            </p:cNvCxnSpPr>
            <p:nvPr/>
          </p:nvCxnSpPr>
          <p:spPr>
            <a:xfrm>
              <a:off x="1038117" y="5052671"/>
              <a:ext cx="50954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934B33D1-E27D-4913-8ECA-C2C351E1BCC0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>
              <a:off x="1835812" y="5052671"/>
              <a:ext cx="50348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asellaDiTesto 33">
                  <a:extLst>
                    <a:ext uri="{FF2B5EF4-FFF2-40B4-BE49-F238E27FC236}">
                      <a16:creationId xmlns:a16="http://schemas.microsoft.com/office/drawing/2014/main" id="{8ED15720-41CA-486E-B3FF-6561F41C83EB}"/>
                    </a:ext>
                  </a:extLst>
                </p:cNvPr>
                <p:cNvSpPr txBox="1"/>
                <p:nvPr/>
              </p:nvSpPr>
              <p:spPr>
                <a:xfrm>
                  <a:off x="425957" y="5175683"/>
                  <a:ext cx="8812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CasellaDiTesto 33">
                  <a:extLst>
                    <a:ext uri="{FF2B5EF4-FFF2-40B4-BE49-F238E27FC236}">
                      <a16:creationId xmlns:a16="http://schemas.microsoft.com/office/drawing/2014/main" id="{8ED15720-41CA-486E-B3FF-6561F41C8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957" y="5175683"/>
                  <a:ext cx="881260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2250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asellaDiTesto 34">
                  <a:extLst>
                    <a:ext uri="{FF2B5EF4-FFF2-40B4-BE49-F238E27FC236}">
                      <a16:creationId xmlns:a16="http://schemas.microsoft.com/office/drawing/2014/main" id="{E03049CD-BAD5-4309-B6EB-CB06759C1B99}"/>
                    </a:ext>
                  </a:extLst>
                </p:cNvPr>
                <p:cNvSpPr txBox="1"/>
                <p:nvPr/>
              </p:nvSpPr>
              <p:spPr>
                <a:xfrm>
                  <a:off x="1237442" y="5186832"/>
                  <a:ext cx="8812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CasellaDiTesto 34">
                  <a:extLst>
                    <a:ext uri="{FF2B5EF4-FFF2-40B4-BE49-F238E27FC236}">
                      <a16:creationId xmlns:a16="http://schemas.microsoft.com/office/drawing/2014/main" id="{E03049CD-BAD5-4309-B6EB-CB06759C1B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7442" y="5186832"/>
                  <a:ext cx="881260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1951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012BCC64-F9F5-4610-AAFA-8AD9132FA1D6}"/>
                    </a:ext>
                  </a:extLst>
                </p:cNvPr>
                <p:cNvSpPr txBox="1"/>
                <p:nvPr/>
              </p:nvSpPr>
              <p:spPr>
                <a:xfrm>
                  <a:off x="2076460" y="5202319"/>
                  <a:ext cx="8812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012BCC64-F9F5-4610-AAFA-8AD9132FA1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6460" y="5202319"/>
                  <a:ext cx="881260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1951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sellaDiTesto 38">
                  <a:extLst>
                    <a:ext uri="{FF2B5EF4-FFF2-40B4-BE49-F238E27FC236}">
                      <a16:creationId xmlns:a16="http://schemas.microsoft.com/office/drawing/2014/main" id="{D619DA2D-7337-45FD-A83B-535F9EE29CEF}"/>
                    </a:ext>
                  </a:extLst>
                </p:cNvPr>
                <p:cNvSpPr txBox="1"/>
                <p:nvPr/>
              </p:nvSpPr>
              <p:spPr>
                <a:xfrm>
                  <a:off x="1307217" y="3691354"/>
                  <a:ext cx="8812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it-IT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CasellaDiTesto 38">
                  <a:extLst>
                    <a:ext uri="{FF2B5EF4-FFF2-40B4-BE49-F238E27FC236}">
                      <a16:creationId xmlns:a16="http://schemas.microsoft.com/office/drawing/2014/main" id="{D619DA2D-7337-45FD-A83B-535F9EE29C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7217" y="3691354"/>
                  <a:ext cx="881260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1951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77287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F643852E-D3A7-4064-A94C-27D501CEC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215" y="2209795"/>
            <a:ext cx="4828736" cy="2308311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La </a:t>
            </a:r>
            <a:r>
              <a:rPr lang="it-IT" sz="1600" b="1" dirty="0">
                <a:solidFill>
                  <a:schemeClr val="tx2"/>
                </a:solidFill>
              </a:rPr>
              <a:t>condizione di </a:t>
            </a:r>
            <a:r>
              <a:rPr lang="it-IT" sz="1600" b="1" dirty="0" err="1">
                <a:solidFill>
                  <a:schemeClr val="tx2"/>
                </a:solidFill>
              </a:rPr>
              <a:t>Courant-Friedrichs-Lewy</a:t>
            </a:r>
            <a:r>
              <a:rPr lang="it-IT" sz="1600" b="1" dirty="0">
                <a:solidFill>
                  <a:schemeClr val="tx2"/>
                </a:solidFill>
              </a:rPr>
              <a:t>, </a:t>
            </a:r>
            <a:r>
              <a:rPr lang="it-IT" sz="1600" dirty="0">
                <a:solidFill>
                  <a:schemeClr val="tx2"/>
                </a:solidFill>
              </a:rPr>
              <a:t>abbreviata con </a:t>
            </a:r>
            <a:r>
              <a:rPr lang="it-IT" sz="1600" b="1" dirty="0">
                <a:solidFill>
                  <a:schemeClr val="tx2"/>
                </a:solidFill>
              </a:rPr>
              <a:t>CFL</a:t>
            </a:r>
            <a:r>
              <a:rPr lang="it-IT" sz="1600" dirty="0">
                <a:solidFill>
                  <a:schemeClr val="tx2"/>
                </a:solidFill>
              </a:rPr>
              <a:t>, è una condizione che deve verificarsi </a:t>
            </a:r>
            <a:r>
              <a:rPr lang="it-IT" sz="1600" dirty="0" err="1">
                <a:solidFill>
                  <a:schemeClr val="tx2"/>
                </a:solidFill>
              </a:rPr>
              <a:t>affinchè</a:t>
            </a:r>
            <a:r>
              <a:rPr lang="it-IT" sz="1600" dirty="0">
                <a:solidFill>
                  <a:schemeClr val="tx2"/>
                </a:solidFill>
              </a:rPr>
              <a:t> alcune PDE di tipo iperbolico siano convergenti</a:t>
            </a:r>
          </a:p>
          <a:p>
            <a:r>
              <a:rPr lang="it-IT" sz="1600" dirty="0">
                <a:solidFill>
                  <a:schemeClr val="tx2"/>
                </a:solidFill>
              </a:rPr>
              <a:t>Come conseguenza, il passo temporale deve minore di un intervallo, per non avere risultati scorretti</a:t>
            </a:r>
          </a:p>
        </p:txBody>
      </p:sp>
      <p:sp>
        <p:nvSpPr>
          <p:cNvPr id="85" name="Titolo 1">
            <a:extLst>
              <a:ext uri="{FF2B5EF4-FFF2-40B4-BE49-F238E27FC236}">
                <a16:creationId xmlns:a16="http://schemas.microsoft.com/office/drawing/2014/main" id="{EFE9A284-5639-43C9-BF59-2ACF1FD7FFF7}"/>
              </a:ext>
            </a:extLst>
          </p:cNvPr>
          <p:cNvSpPr txBox="1">
            <a:spLocks/>
          </p:cNvSpPr>
          <p:nvPr/>
        </p:nvSpPr>
        <p:spPr>
          <a:xfrm>
            <a:off x="586362" y="1896468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Condizione di </a:t>
            </a:r>
            <a:r>
              <a:rPr lang="it-IT" sz="3100" dirty="0" err="1">
                <a:solidFill>
                  <a:schemeClr val="tx2"/>
                </a:solidFill>
              </a:rPr>
              <a:t>Courant-Friedrichs-Lewy</a:t>
            </a:r>
            <a:endParaRPr lang="it-IT" sz="3100" dirty="0">
              <a:solidFill>
                <a:schemeClr val="tx2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65D1D87-EB2D-45AC-A546-2866A01AF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39" y="3687820"/>
            <a:ext cx="3207792" cy="175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40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244B9B08-0F36-46B0-B9A8-D70C509C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29" y="1562999"/>
            <a:ext cx="4806823" cy="1576432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La condizione è spesso imposta ai termini delle PDE che rappresentano dei moti prevalentemente orizzontali </a:t>
            </a:r>
            <a:r>
              <a:rPr lang="it-IT" sz="1600" b="1" dirty="0">
                <a:solidFill>
                  <a:schemeClr val="tx2"/>
                </a:solidFill>
              </a:rPr>
              <a:t>(convettivi)</a:t>
            </a:r>
            <a:endParaRPr lang="it-IT" sz="1600" dirty="0">
              <a:solidFill>
                <a:schemeClr val="tx2"/>
              </a:solidFill>
            </a:endParaRPr>
          </a:p>
          <a:p>
            <a:r>
              <a:rPr lang="it-IT" sz="1600" dirty="0">
                <a:solidFill>
                  <a:schemeClr val="tx2"/>
                </a:solidFill>
              </a:rPr>
              <a:t>Nel caso ad una dimensione la forma è la seguente</a:t>
            </a:r>
          </a:p>
        </p:txBody>
      </p:sp>
      <p:sp>
        <p:nvSpPr>
          <p:cNvPr id="45" name="Titolo 1">
            <a:extLst>
              <a:ext uri="{FF2B5EF4-FFF2-40B4-BE49-F238E27FC236}">
                <a16:creationId xmlns:a16="http://schemas.microsoft.com/office/drawing/2014/main" id="{4652C5E3-BBF5-4511-9F01-4EA7FBE0B8F7}"/>
              </a:ext>
            </a:extLst>
          </p:cNvPr>
          <p:cNvSpPr txBox="1">
            <a:spLocks/>
          </p:cNvSpPr>
          <p:nvPr/>
        </p:nvSpPr>
        <p:spPr>
          <a:xfrm>
            <a:off x="5369922" y="2411956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Condizione di </a:t>
            </a:r>
            <a:r>
              <a:rPr lang="it-IT" sz="3100" dirty="0" err="1">
                <a:solidFill>
                  <a:schemeClr val="tx2"/>
                </a:solidFill>
              </a:rPr>
              <a:t>Courant-Friedrichs-Lewy</a:t>
            </a:r>
            <a:endParaRPr lang="it-IT" sz="31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245ED516-6648-4C62-8348-7BDC79599352}"/>
                  </a:ext>
                </a:extLst>
              </p:cNvPr>
              <p:cNvSpPr/>
              <p:nvPr/>
            </p:nvSpPr>
            <p:spPr>
              <a:xfrm>
                <a:off x="1962171" y="3830902"/>
                <a:ext cx="2517543" cy="619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245ED516-6648-4C62-8348-7BDC79599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171" y="3830902"/>
                <a:ext cx="2517543" cy="619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Segnaposto contenuto 2">
                <a:extLst>
                  <a:ext uri="{FF2B5EF4-FFF2-40B4-BE49-F238E27FC236}">
                    <a16:creationId xmlns:a16="http://schemas.microsoft.com/office/drawing/2014/main" id="{0D58EC61-2572-42F7-98CA-34D8FA3059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9756" y="3037705"/>
                <a:ext cx="2274072" cy="631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𝑒𝑙𝑜𝑐𝑖𝑡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à 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𝑓𝑙𝑢𝑠𝑠𝑜</m:t>
                      </m:r>
                    </m:oMath>
                  </m:oMathPara>
                </a14:m>
                <a:endParaRPr lang="it-IT" sz="16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Segnaposto contenuto 2">
                <a:extLst>
                  <a:ext uri="{FF2B5EF4-FFF2-40B4-BE49-F238E27FC236}">
                    <a16:creationId xmlns:a16="http://schemas.microsoft.com/office/drawing/2014/main" id="{0D58EC61-2572-42F7-98CA-34D8FA305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56" y="3037705"/>
                <a:ext cx="2274072" cy="631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o 51">
            <a:extLst>
              <a:ext uri="{FF2B5EF4-FFF2-40B4-BE49-F238E27FC236}">
                <a16:creationId xmlns:a16="http://schemas.microsoft.com/office/drawing/2014/main" id="{04B8396C-5DE6-4351-8913-D95FDF8BBC55}"/>
              </a:ext>
            </a:extLst>
          </p:cNvPr>
          <p:cNvSpPr/>
          <p:nvPr/>
        </p:nvSpPr>
        <p:spPr>
          <a:xfrm>
            <a:off x="1998454" y="3300857"/>
            <a:ext cx="886678" cy="1023903"/>
          </a:xfrm>
          <a:prstGeom prst="arc">
            <a:avLst>
              <a:gd name="adj1" fmla="val 15586182"/>
              <a:gd name="adj2" fmla="val 503738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E0DE2545-0BA0-4E91-BF4E-CE3559544422}"/>
              </a:ext>
            </a:extLst>
          </p:cNvPr>
          <p:cNvSpPr/>
          <p:nvPr/>
        </p:nvSpPr>
        <p:spPr>
          <a:xfrm rot="18451989">
            <a:off x="3056515" y="3626555"/>
            <a:ext cx="1204141" cy="776620"/>
          </a:xfrm>
          <a:prstGeom prst="arc">
            <a:avLst>
              <a:gd name="adj1" fmla="val 15843948"/>
              <a:gd name="adj2" fmla="val 21115255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Segnaposto contenuto 2">
                <a:extLst>
                  <a:ext uri="{FF2B5EF4-FFF2-40B4-BE49-F238E27FC236}">
                    <a16:creationId xmlns:a16="http://schemas.microsoft.com/office/drawing/2014/main" id="{7AA69A35-46AF-4CD7-BAF7-24F1E52DBD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0453" y="3074897"/>
                <a:ext cx="2274072" cy="631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𝑛𝑡𝑒𝑟𝑣𝑎𝑙𝑙𝑜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1600" b="0" i="1" dirty="0">
                  <a:solidFill>
                    <a:schemeClr val="accent3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𝑡𝑒𝑚𝑝𝑜𝑟𝑎𝑙𝑒</m:t>
                      </m:r>
                    </m:oMath>
                  </m:oMathPara>
                </a14:m>
                <a:endParaRPr lang="it-IT" sz="16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Segnaposto contenuto 2">
                <a:extLst>
                  <a:ext uri="{FF2B5EF4-FFF2-40B4-BE49-F238E27FC236}">
                    <a16:creationId xmlns:a16="http://schemas.microsoft.com/office/drawing/2014/main" id="{7AA69A35-46AF-4CD7-BAF7-24F1E52DB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453" y="3074897"/>
                <a:ext cx="2274072" cy="631771"/>
              </a:xfrm>
              <a:prstGeom prst="rect">
                <a:avLst/>
              </a:prstGeom>
              <a:blipFill>
                <a:blip r:embed="rId4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Segnaposto contenuto 2">
                <a:extLst>
                  <a:ext uri="{FF2B5EF4-FFF2-40B4-BE49-F238E27FC236}">
                    <a16:creationId xmlns:a16="http://schemas.microsoft.com/office/drawing/2014/main" id="{405670DD-6D09-4C01-8755-25F8C29F41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4728" y="5533533"/>
                <a:ext cx="2274072" cy="631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𝑛𝑡𝑒𝑟𝑣𝑎𝑙𝑙𝑜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1600" b="0" i="1" dirty="0">
                  <a:solidFill>
                    <a:schemeClr val="accent3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𝑠𝑝𝑎𝑧𝑖𝑎𝑙𝑒</m:t>
                      </m:r>
                    </m:oMath>
                  </m:oMathPara>
                </a14:m>
                <a:endParaRPr lang="it-IT" sz="16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Segnaposto contenuto 2">
                <a:extLst>
                  <a:ext uri="{FF2B5EF4-FFF2-40B4-BE49-F238E27FC236}">
                    <a16:creationId xmlns:a16="http://schemas.microsoft.com/office/drawing/2014/main" id="{405670DD-6D09-4C01-8755-25F8C29F4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728" y="5533533"/>
                <a:ext cx="2274072" cy="631771"/>
              </a:xfrm>
              <a:prstGeom prst="rect">
                <a:avLst/>
              </a:prstGeom>
              <a:blipFill>
                <a:blip r:embed="rId5"/>
                <a:stretch>
                  <a:fillRect b="-19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o 55">
            <a:extLst>
              <a:ext uri="{FF2B5EF4-FFF2-40B4-BE49-F238E27FC236}">
                <a16:creationId xmlns:a16="http://schemas.microsoft.com/office/drawing/2014/main" id="{BEC29340-ACDF-440A-8AA7-9C2B58967CB2}"/>
              </a:ext>
            </a:extLst>
          </p:cNvPr>
          <p:cNvSpPr/>
          <p:nvPr/>
        </p:nvSpPr>
        <p:spPr>
          <a:xfrm rot="12536029">
            <a:off x="2682823" y="3833165"/>
            <a:ext cx="1734273" cy="2104016"/>
          </a:xfrm>
          <a:prstGeom prst="arc">
            <a:avLst>
              <a:gd name="adj1" fmla="val 15586182"/>
              <a:gd name="adj2" fmla="val 503738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Arco 56">
            <a:extLst>
              <a:ext uri="{FF2B5EF4-FFF2-40B4-BE49-F238E27FC236}">
                <a16:creationId xmlns:a16="http://schemas.microsoft.com/office/drawing/2014/main" id="{3A8256EA-7A2A-4417-A38D-FF4067E9771C}"/>
              </a:ext>
            </a:extLst>
          </p:cNvPr>
          <p:cNvSpPr/>
          <p:nvPr/>
        </p:nvSpPr>
        <p:spPr>
          <a:xfrm rot="10641790">
            <a:off x="3717915" y="3520640"/>
            <a:ext cx="1733190" cy="1778467"/>
          </a:xfrm>
          <a:prstGeom prst="arc">
            <a:avLst>
              <a:gd name="adj1" fmla="val 15843949"/>
              <a:gd name="adj2" fmla="val 573438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Segnaposto contenuto 2">
                <a:extLst>
                  <a:ext uri="{FF2B5EF4-FFF2-40B4-BE49-F238E27FC236}">
                    <a16:creationId xmlns:a16="http://schemas.microsoft.com/office/drawing/2014/main" id="{6EE8C270-D632-483A-9D47-4FE1D44679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9284" y="4753166"/>
                <a:ext cx="2526312" cy="89746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𝐼𝑙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𝑣𝑎𝑙𝑜𝑟𝑒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sz="16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𝑖𝑝𝑒𝑛𝑑𝑒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1600" b="0" i="1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𝑑𝑎𝑙𝑙𝑎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𝑡𝑖𝑝𝑜𝑙𝑜𝑔𝑖𝑎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𝑒𝑞𝑢𝑎𝑧𝑖𝑜𝑛𝑒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1600" b="0" i="1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𝑑𝑎𝑙𝑙𝑎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𝑠𝑜𝑙𝑢𝑧𝑖𝑜𝑛𝑒</m:t>
                      </m:r>
                    </m:oMath>
                  </m:oMathPara>
                </a14:m>
                <a:endParaRPr lang="it-IT" sz="1600" b="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Segnaposto contenuto 2">
                <a:extLst>
                  <a:ext uri="{FF2B5EF4-FFF2-40B4-BE49-F238E27FC236}">
                    <a16:creationId xmlns:a16="http://schemas.microsoft.com/office/drawing/2014/main" id="{6EE8C270-D632-483A-9D47-4FE1D4467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284" y="4753166"/>
                <a:ext cx="2526312" cy="897466"/>
              </a:xfrm>
              <a:prstGeom prst="rect">
                <a:avLst/>
              </a:prstGeom>
              <a:blipFill>
                <a:blip r:embed="rId6"/>
                <a:stretch>
                  <a:fillRect r="-24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Segnaposto contenuto 2">
                <a:extLst>
                  <a:ext uri="{FF2B5EF4-FFF2-40B4-BE49-F238E27FC236}">
                    <a16:creationId xmlns:a16="http://schemas.microsoft.com/office/drawing/2014/main" id="{EA8B6FFC-4B22-49BB-887D-9C90C689C6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557" y="4540987"/>
                <a:ext cx="2009757" cy="11096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𝑁𝑢𝑚𝑒𝑟𝑜</m:t>
                      </m:r>
                      <m:r>
                        <a:rPr lang="it-IT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it-IT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2000" b="0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𝐶𝑜𝑢𝑟𝑎𝑛𝑡</m:t>
                      </m:r>
                    </m:oMath>
                  </m:oMathPara>
                </a14:m>
                <a:endParaRPr lang="it-IT" sz="2000" b="0" dirty="0">
                  <a:solidFill>
                    <a:schemeClr val="accent2"/>
                  </a:solidFill>
                </a:endParaRPr>
              </a:p>
              <a:p>
                <a:pPr marL="0" indent="0" algn="ctr">
                  <a:buFont typeface="Arial" pitchFamily="34" charset="0"/>
                  <a:buNone/>
                </a:pPr>
                <a:r>
                  <a:rPr lang="it-IT" sz="2000" b="0" dirty="0">
                    <a:solidFill>
                      <a:schemeClr val="accent2"/>
                    </a:solidFill>
                  </a:rPr>
                  <a:t>(è adimensionale)</a:t>
                </a:r>
              </a:p>
            </p:txBody>
          </p:sp>
        </mc:Choice>
        <mc:Fallback xmlns="">
          <p:sp>
            <p:nvSpPr>
              <p:cNvPr id="59" name="Segnaposto contenuto 2">
                <a:extLst>
                  <a:ext uri="{FF2B5EF4-FFF2-40B4-BE49-F238E27FC236}">
                    <a16:creationId xmlns:a16="http://schemas.microsoft.com/office/drawing/2014/main" id="{EA8B6FFC-4B22-49BB-887D-9C90C689C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57" y="4540987"/>
                <a:ext cx="2009757" cy="1109645"/>
              </a:xfrm>
              <a:prstGeom prst="rect">
                <a:avLst/>
              </a:prstGeom>
              <a:blipFill>
                <a:blip r:embed="rId7"/>
                <a:stretch>
                  <a:fillRect l="-1818" r="-909" b="-54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co 59">
            <a:extLst>
              <a:ext uri="{FF2B5EF4-FFF2-40B4-BE49-F238E27FC236}">
                <a16:creationId xmlns:a16="http://schemas.microsoft.com/office/drawing/2014/main" id="{9574E31C-FDC6-4D6C-B38B-85E24EE40C6E}"/>
              </a:ext>
            </a:extLst>
          </p:cNvPr>
          <p:cNvSpPr/>
          <p:nvPr/>
        </p:nvSpPr>
        <p:spPr>
          <a:xfrm rot="17112123">
            <a:off x="1054362" y="4261259"/>
            <a:ext cx="1696861" cy="991821"/>
          </a:xfrm>
          <a:prstGeom prst="arc">
            <a:avLst>
              <a:gd name="adj1" fmla="val 15843949"/>
              <a:gd name="adj2" fmla="val 573438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737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itolo 1">
            <a:extLst>
              <a:ext uri="{FF2B5EF4-FFF2-40B4-BE49-F238E27FC236}">
                <a16:creationId xmlns:a16="http://schemas.microsoft.com/office/drawing/2014/main" id="{EFE9A284-5639-43C9-BF59-2ACF1FD7FFF7}"/>
              </a:ext>
            </a:extLst>
          </p:cNvPr>
          <p:cNvSpPr txBox="1">
            <a:spLocks/>
          </p:cNvSpPr>
          <p:nvPr/>
        </p:nvSpPr>
        <p:spPr>
          <a:xfrm>
            <a:off x="662471" y="2132023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Condizione di </a:t>
            </a:r>
            <a:r>
              <a:rPr lang="it-IT" sz="3100" dirty="0" err="1">
                <a:solidFill>
                  <a:schemeClr val="tx2"/>
                </a:solidFill>
              </a:rPr>
              <a:t>Courant-Friedrichs-Lewy</a:t>
            </a:r>
            <a:endParaRPr lang="it-IT" sz="3100" dirty="0">
              <a:solidFill>
                <a:schemeClr val="tx2"/>
              </a:solidFill>
            </a:endParaRP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F643852E-D3A7-4064-A94C-27D501CEC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952" y="2464687"/>
            <a:ext cx="4828736" cy="601229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Nel caso bidimensionale la forma della condizione cambia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8F4B2FB3-FAA3-4494-BB11-7E3D19F9FFA8}"/>
                  </a:ext>
                </a:extLst>
              </p:cNvPr>
              <p:cNvSpPr/>
              <p:nvPr/>
            </p:nvSpPr>
            <p:spPr>
              <a:xfrm>
                <a:off x="4637345" y="4132720"/>
                <a:ext cx="3528392" cy="667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8F4B2FB3-FAA3-4494-BB11-7E3D19F9F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345" y="4132720"/>
                <a:ext cx="3528392" cy="6676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C512E21D-BA74-4256-B34C-7F4A602C48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3258" y="3139750"/>
                <a:ext cx="2274072" cy="631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𝑒𝑟𝑖𝑣𝑎𝑡𝑎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1600" b="0" i="1" dirty="0">
                  <a:solidFill>
                    <a:schemeClr val="accent3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𝑓𝑙𝑢𝑠𝑠𝑜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16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Segnaposto contenuto 2">
                <a:extLst>
                  <a:ext uri="{FF2B5EF4-FFF2-40B4-BE49-F238E27FC236}">
                    <a16:creationId xmlns:a16="http://schemas.microsoft.com/office/drawing/2014/main" id="{C512E21D-BA74-4256-B34C-7F4A602C4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258" y="3139750"/>
                <a:ext cx="2274072" cy="631771"/>
              </a:xfrm>
              <a:prstGeom prst="rect">
                <a:avLst/>
              </a:prstGeom>
              <a:blipFill>
                <a:blip r:embed="rId3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o 17">
            <a:extLst>
              <a:ext uri="{FF2B5EF4-FFF2-40B4-BE49-F238E27FC236}">
                <a16:creationId xmlns:a16="http://schemas.microsoft.com/office/drawing/2014/main" id="{40D08984-1789-4360-94F5-0469F68A0283}"/>
              </a:ext>
            </a:extLst>
          </p:cNvPr>
          <p:cNvSpPr/>
          <p:nvPr/>
        </p:nvSpPr>
        <p:spPr>
          <a:xfrm rot="1578704">
            <a:off x="4802259" y="3478251"/>
            <a:ext cx="886678" cy="1023903"/>
          </a:xfrm>
          <a:prstGeom prst="arc">
            <a:avLst>
              <a:gd name="adj1" fmla="val 15586182"/>
              <a:gd name="adj2" fmla="val 503738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Arco 19">
            <a:extLst>
              <a:ext uri="{FF2B5EF4-FFF2-40B4-BE49-F238E27FC236}">
                <a16:creationId xmlns:a16="http://schemas.microsoft.com/office/drawing/2014/main" id="{C5A4D812-A940-48CE-B4D5-6F97F97DA060}"/>
              </a:ext>
            </a:extLst>
          </p:cNvPr>
          <p:cNvSpPr/>
          <p:nvPr/>
        </p:nvSpPr>
        <p:spPr>
          <a:xfrm rot="16751497">
            <a:off x="6230825" y="3824482"/>
            <a:ext cx="1204141" cy="776620"/>
          </a:xfrm>
          <a:prstGeom prst="arc">
            <a:avLst>
              <a:gd name="adj1" fmla="val 15843948"/>
              <a:gd name="adj2" fmla="val 21115255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Segnaposto contenuto 2">
                <a:extLst>
                  <a:ext uri="{FF2B5EF4-FFF2-40B4-BE49-F238E27FC236}">
                    <a16:creationId xmlns:a16="http://schemas.microsoft.com/office/drawing/2014/main" id="{8C533A5C-2C32-46D4-9C22-6EEE1B2CD9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5996" y="3390076"/>
                <a:ext cx="2274072" cy="63177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𝑒𝑟𝑖𝑣𝑎𝑡𝑎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1600" b="0" i="1" dirty="0">
                  <a:solidFill>
                    <a:schemeClr val="accent3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𝑓𝑙𝑢𝑠𝑠𝑜</m:t>
                      </m:r>
                    </m:oMath>
                  </m:oMathPara>
                </a14:m>
                <a:endParaRPr lang="it-IT" sz="16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Segnaposto contenuto 2">
                <a:extLst>
                  <a:ext uri="{FF2B5EF4-FFF2-40B4-BE49-F238E27FC236}">
                    <a16:creationId xmlns:a16="http://schemas.microsoft.com/office/drawing/2014/main" id="{8C533A5C-2C32-46D4-9C22-6EEE1B2CD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996" y="3390076"/>
                <a:ext cx="2274072" cy="631771"/>
              </a:xfrm>
              <a:prstGeom prst="rect">
                <a:avLst/>
              </a:prstGeom>
              <a:blipFill>
                <a:blip r:embed="rId4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2673D533-C938-47B9-B8A7-5DC507F79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15" y="3877057"/>
            <a:ext cx="3178286" cy="1577012"/>
          </a:xfrm>
          <a:prstGeom prst="rect">
            <a:avLst/>
          </a:prstGeom>
        </p:spPr>
      </p:pic>
      <p:pic>
        <p:nvPicPr>
          <p:cNvPr id="13314" name="Picture 2" descr="Omino che cammina - YouTube">
            <a:extLst>
              <a:ext uri="{FF2B5EF4-FFF2-40B4-BE49-F238E27FC236}">
                <a16:creationId xmlns:a16="http://schemas.microsoft.com/office/drawing/2014/main" id="{E6BFBEE7-5ED8-4012-BCF2-149AEF49A5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03" t="32954" r="28307" b="6600"/>
          <a:stretch/>
        </p:blipFill>
        <p:spPr bwMode="auto">
          <a:xfrm rot="21405790">
            <a:off x="1387040" y="4520852"/>
            <a:ext cx="236406" cy="57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907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244B9B08-0F36-46B0-B9A8-D70C509C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75" y="2640861"/>
            <a:ext cx="4806823" cy="1576432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La condizione CFL spesso diventa un limite per l’intervallo temporale se l’ordine di derivazione della PDE risulta troppo elevato</a:t>
            </a:r>
          </a:p>
          <a:p>
            <a:r>
              <a:rPr lang="it-IT" sz="1600" dirty="0">
                <a:solidFill>
                  <a:schemeClr val="tx2"/>
                </a:solidFill>
              </a:rPr>
              <a:t>In questi casi si tende ad evitare dei metodi risolutivi di tipo implicito</a:t>
            </a:r>
          </a:p>
        </p:txBody>
      </p:sp>
      <p:sp>
        <p:nvSpPr>
          <p:cNvPr id="45" name="Titolo 1">
            <a:extLst>
              <a:ext uri="{FF2B5EF4-FFF2-40B4-BE49-F238E27FC236}">
                <a16:creationId xmlns:a16="http://schemas.microsoft.com/office/drawing/2014/main" id="{4652C5E3-BBF5-4511-9F01-4EA7FBE0B8F7}"/>
              </a:ext>
            </a:extLst>
          </p:cNvPr>
          <p:cNvSpPr txBox="1">
            <a:spLocks/>
          </p:cNvSpPr>
          <p:nvPr/>
        </p:nvSpPr>
        <p:spPr>
          <a:xfrm>
            <a:off x="5369922" y="2411956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Condizione di </a:t>
            </a:r>
            <a:r>
              <a:rPr lang="it-IT" sz="3100" dirty="0" err="1">
                <a:solidFill>
                  <a:schemeClr val="tx2"/>
                </a:solidFill>
              </a:rPr>
              <a:t>Courant-Friedrichs-Lewy</a:t>
            </a:r>
            <a:endParaRPr lang="it-IT" sz="3100" dirty="0">
              <a:solidFill>
                <a:schemeClr val="tx2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1707B12-9658-4C53-ABE0-CE286D911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411" y="3789040"/>
            <a:ext cx="1253589" cy="1248018"/>
          </a:xfrm>
          <a:prstGeom prst="rect">
            <a:avLst/>
          </a:prstGeom>
        </p:spPr>
      </p:pic>
      <p:pic>
        <p:nvPicPr>
          <p:cNvPr id="14338" name="Picture 2" descr="Omino Che Pensa: immagini, foto stock e grafica vettoriale ...">
            <a:extLst>
              <a:ext uri="{FF2B5EF4-FFF2-40B4-BE49-F238E27FC236}">
                <a16:creationId xmlns:a16="http://schemas.microsoft.com/office/drawing/2014/main" id="{8BF600E6-9076-48CF-A4BE-E847C2CDB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2"/>
          <a:stretch/>
        </p:blipFill>
        <p:spPr bwMode="auto">
          <a:xfrm>
            <a:off x="899592" y="1613066"/>
            <a:ext cx="819829" cy="124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822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egnaposto contenuto 2">
                <a:extLst>
                  <a:ext uri="{FF2B5EF4-FFF2-40B4-BE49-F238E27FC236}">
                    <a16:creationId xmlns:a16="http://schemas.microsoft.com/office/drawing/2014/main" id="{F643852E-D3A7-4064-A94C-27D501CECD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75856" y="2086902"/>
                <a:ext cx="5425146" cy="1745034"/>
              </a:xfrm>
            </p:spPr>
            <p:txBody>
              <a:bodyPr anchor="ctr">
                <a:normAutofit/>
              </a:bodyPr>
              <a:lstStyle/>
              <a:p>
                <a:r>
                  <a:rPr lang="it-IT" sz="1600" dirty="0">
                    <a:solidFill>
                      <a:schemeClr val="tx2"/>
                    </a:solidFill>
                  </a:rPr>
                  <a:t>Per garantire la stabilità dobbiamo avere un numero di </a:t>
                </a:r>
                <a:r>
                  <a:rPr lang="it-IT" sz="1600" dirty="0" err="1">
                    <a:solidFill>
                      <a:schemeClr val="tx2"/>
                    </a:solidFill>
                  </a:rPr>
                  <a:t>Courant</a:t>
                </a:r>
                <a:r>
                  <a:rPr lang="it-IT" sz="1600" dirty="0">
                    <a:solidFill>
                      <a:schemeClr val="tx2"/>
                    </a:solidFill>
                  </a:rPr>
                  <a:t> sempre minore di 1 in valore assoluto</a:t>
                </a:r>
              </a:p>
              <a:p>
                <a:r>
                  <a:rPr lang="it-IT" sz="1600" dirty="0">
                    <a:solidFill>
                      <a:schemeClr val="tx2"/>
                    </a:solidFill>
                  </a:rPr>
                  <a:t>I risultati migliori spesso si ottengono quando il numero è proprio prossimo ad 1</a:t>
                </a:r>
              </a:p>
              <a:p>
                <a:r>
                  <a:rPr lang="it-IT" sz="1600" dirty="0">
                    <a:solidFill>
                      <a:schemeClr val="tx2"/>
                    </a:solidFill>
                  </a:rPr>
                  <a:t>Definendo il numero di </a:t>
                </a:r>
                <a:r>
                  <a:rPr lang="it-IT" sz="1600" dirty="0" err="1">
                    <a:solidFill>
                      <a:schemeClr val="tx2"/>
                    </a:solidFill>
                  </a:rPr>
                  <a:t>Courant</a:t>
                </a:r>
                <a:r>
                  <a:rPr lang="it-IT" sz="1600" dirty="0">
                    <a:solidFill>
                      <a:schemeClr val="tx2"/>
                    </a:solidFill>
                  </a:rPr>
                  <a:t> pari a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m:rPr>
                            <m:sty m:val="p"/>
                          </m:rPr>
                          <a:rPr lang="el-G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it-IT" sz="1600" dirty="0">
                    <a:solidFill>
                      <a:schemeClr val="tx2"/>
                    </a:solidFill>
                  </a:rPr>
                  <a:t> otteniamo</a:t>
                </a:r>
              </a:p>
            </p:txBody>
          </p:sp>
        </mc:Choice>
        <mc:Fallback xmlns="">
          <p:sp>
            <p:nvSpPr>
              <p:cNvPr id="19" name="Segnaposto contenuto 2">
                <a:extLst>
                  <a:ext uri="{FF2B5EF4-FFF2-40B4-BE49-F238E27FC236}">
                    <a16:creationId xmlns:a16="http://schemas.microsoft.com/office/drawing/2014/main" id="{F643852E-D3A7-4064-A94C-27D501CEC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5856" y="2086902"/>
                <a:ext cx="5425146" cy="1745034"/>
              </a:xfrm>
              <a:blipFill>
                <a:blip r:embed="rId2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itolo 1">
            <a:extLst>
              <a:ext uri="{FF2B5EF4-FFF2-40B4-BE49-F238E27FC236}">
                <a16:creationId xmlns:a16="http://schemas.microsoft.com/office/drawing/2014/main" id="{EFE9A284-5639-43C9-BF59-2ACF1FD7FFF7}"/>
              </a:ext>
            </a:extLst>
          </p:cNvPr>
          <p:cNvSpPr txBox="1">
            <a:spLocks/>
          </p:cNvSpPr>
          <p:nvPr/>
        </p:nvSpPr>
        <p:spPr>
          <a:xfrm>
            <a:off x="141526" y="1772816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Metodo di </a:t>
            </a:r>
            <a:r>
              <a:rPr lang="it-IT" sz="3100" dirty="0" err="1">
                <a:solidFill>
                  <a:schemeClr val="tx2"/>
                </a:solidFill>
              </a:rPr>
              <a:t>Lax-Wendroff</a:t>
            </a:r>
            <a:endParaRPr lang="it-IT" sz="3100" dirty="0">
              <a:solidFill>
                <a:schemeClr val="tx2"/>
              </a:solidFill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E3FAC08A-063C-42BE-B988-E6558180D6E1}"/>
              </a:ext>
            </a:extLst>
          </p:cNvPr>
          <p:cNvGrpSpPr/>
          <p:nvPr/>
        </p:nvGrpSpPr>
        <p:grpSpPr>
          <a:xfrm>
            <a:off x="425957" y="3364134"/>
            <a:ext cx="2316067" cy="1609854"/>
            <a:chOff x="425957" y="3691354"/>
            <a:chExt cx="2531763" cy="1787964"/>
          </a:xfrm>
        </p:grpSpPr>
        <p:sp>
          <p:nvSpPr>
            <p:cNvPr id="136" name="Ovale 135">
              <a:extLst>
                <a:ext uri="{FF2B5EF4-FFF2-40B4-BE49-F238E27FC236}">
                  <a16:creationId xmlns:a16="http://schemas.microsoft.com/office/drawing/2014/main" id="{0F99F1A8-F204-4676-8C6D-02DBF5F23820}"/>
                </a:ext>
              </a:extLst>
            </p:cNvPr>
            <p:cNvSpPr/>
            <p:nvPr/>
          </p:nvSpPr>
          <p:spPr>
            <a:xfrm>
              <a:off x="749969" y="4908597"/>
              <a:ext cx="288148" cy="28814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7" name="Ovale 136">
              <a:extLst>
                <a:ext uri="{FF2B5EF4-FFF2-40B4-BE49-F238E27FC236}">
                  <a16:creationId xmlns:a16="http://schemas.microsoft.com/office/drawing/2014/main" id="{7C71D481-9ED8-42B7-A7A2-2C208937F65F}"/>
                </a:ext>
              </a:extLst>
            </p:cNvPr>
            <p:cNvSpPr/>
            <p:nvPr/>
          </p:nvSpPr>
          <p:spPr>
            <a:xfrm>
              <a:off x="1547664" y="3970725"/>
              <a:ext cx="288148" cy="28814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8" name="Ovale 137">
              <a:extLst>
                <a:ext uri="{FF2B5EF4-FFF2-40B4-BE49-F238E27FC236}">
                  <a16:creationId xmlns:a16="http://schemas.microsoft.com/office/drawing/2014/main" id="{5559F934-B158-4435-BFC4-451B23398B2A}"/>
                </a:ext>
              </a:extLst>
            </p:cNvPr>
            <p:cNvSpPr/>
            <p:nvPr/>
          </p:nvSpPr>
          <p:spPr>
            <a:xfrm>
              <a:off x="1547664" y="4908597"/>
              <a:ext cx="288148" cy="28814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2595E45-21B8-4478-AC95-38C985AA2096}"/>
                </a:ext>
              </a:extLst>
            </p:cNvPr>
            <p:cNvSpPr/>
            <p:nvPr/>
          </p:nvSpPr>
          <p:spPr>
            <a:xfrm>
              <a:off x="2339299" y="4908597"/>
              <a:ext cx="288148" cy="28814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42" name="Connettore diritto 141">
              <a:extLst>
                <a:ext uri="{FF2B5EF4-FFF2-40B4-BE49-F238E27FC236}">
                  <a16:creationId xmlns:a16="http://schemas.microsoft.com/office/drawing/2014/main" id="{033A7722-D02A-4AAA-9CC9-8646853C7A31}"/>
                </a:ext>
              </a:extLst>
            </p:cNvPr>
            <p:cNvCxnSpPr>
              <a:stCxn id="137" idx="4"/>
              <a:endCxn id="138" idx="0"/>
            </p:cNvCxnSpPr>
            <p:nvPr/>
          </p:nvCxnSpPr>
          <p:spPr>
            <a:xfrm>
              <a:off x="1691738" y="4258873"/>
              <a:ext cx="0" cy="6497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Connettore diritto 143">
              <a:extLst>
                <a:ext uri="{FF2B5EF4-FFF2-40B4-BE49-F238E27FC236}">
                  <a16:creationId xmlns:a16="http://schemas.microsoft.com/office/drawing/2014/main" id="{7DED135A-CC4E-4C38-9EF4-2A3AC88F0D82}"/>
                </a:ext>
              </a:extLst>
            </p:cNvPr>
            <p:cNvCxnSpPr>
              <a:stCxn id="136" idx="6"/>
              <a:endCxn id="138" idx="2"/>
            </p:cNvCxnSpPr>
            <p:nvPr/>
          </p:nvCxnSpPr>
          <p:spPr>
            <a:xfrm>
              <a:off x="1038117" y="5052671"/>
              <a:ext cx="50954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Connettore diritto 145">
              <a:extLst>
                <a:ext uri="{FF2B5EF4-FFF2-40B4-BE49-F238E27FC236}">
                  <a16:creationId xmlns:a16="http://schemas.microsoft.com/office/drawing/2014/main" id="{4ACF64D4-5A8C-4C13-B597-EC8930BE1AD1}"/>
                </a:ext>
              </a:extLst>
            </p:cNvPr>
            <p:cNvCxnSpPr>
              <a:stCxn id="138" idx="6"/>
              <a:endCxn id="140" idx="2"/>
            </p:cNvCxnSpPr>
            <p:nvPr/>
          </p:nvCxnSpPr>
          <p:spPr>
            <a:xfrm>
              <a:off x="1835812" y="5052671"/>
              <a:ext cx="50348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CasellaDiTesto 146">
                  <a:extLst>
                    <a:ext uri="{FF2B5EF4-FFF2-40B4-BE49-F238E27FC236}">
                      <a16:creationId xmlns:a16="http://schemas.microsoft.com/office/drawing/2014/main" id="{65E341BD-B153-431A-9CCE-07757C11ABE9}"/>
                    </a:ext>
                  </a:extLst>
                </p:cNvPr>
                <p:cNvSpPr txBox="1"/>
                <p:nvPr/>
              </p:nvSpPr>
              <p:spPr>
                <a:xfrm>
                  <a:off x="425957" y="5175683"/>
                  <a:ext cx="8812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CasellaDiTesto 146">
                  <a:extLst>
                    <a:ext uri="{FF2B5EF4-FFF2-40B4-BE49-F238E27FC236}">
                      <a16:creationId xmlns:a16="http://schemas.microsoft.com/office/drawing/2014/main" id="{65E341BD-B153-431A-9CCE-07757C11A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957" y="5175683"/>
                  <a:ext cx="881260" cy="276999"/>
                </a:xfrm>
                <a:prstGeom prst="rect">
                  <a:avLst/>
                </a:prstGeom>
                <a:blipFill>
                  <a:blip r:embed="rId3"/>
                  <a:stretch>
                    <a:fillRect b="-1951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CasellaDiTesto 152">
                  <a:extLst>
                    <a:ext uri="{FF2B5EF4-FFF2-40B4-BE49-F238E27FC236}">
                      <a16:creationId xmlns:a16="http://schemas.microsoft.com/office/drawing/2014/main" id="{3FCE6C9D-A83E-4ED2-8B33-42B1915B591B}"/>
                    </a:ext>
                  </a:extLst>
                </p:cNvPr>
                <p:cNvSpPr txBox="1"/>
                <p:nvPr/>
              </p:nvSpPr>
              <p:spPr>
                <a:xfrm>
                  <a:off x="1237442" y="5186832"/>
                  <a:ext cx="8812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CasellaDiTesto 152">
                  <a:extLst>
                    <a:ext uri="{FF2B5EF4-FFF2-40B4-BE49-F238E27FC236}">
                      <a16:creationId xmlns:a16="http://schemas.microsoft.com/office/drawing/2014/main" id="{3FCE6C9D-A83E-4ED2-8B33-42B1915B59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7442" y="5186832"/>
                  <a:ext cx="881260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1951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CasellaDiTesto 153">
                  <a:extLst>
                    <a:ext uri="{FF2B5EF4-FFF2-40B4-BE49-F238E27FC236}">
                      <a16:creationId xmlns:a16="http://schemas.microsoft.com/office/drawing/2014/main" id="{06388CF0-558B-484A-AAD4-D3AB9A058533}"/>
                    </a:ext>
                  </a:extLst>
                </p:cNvPr>
                <p:cNvSpPr txBox="1"/>
                <p:nvPr/>
              </p:nvSpPr>
              <p:spPr>
                <a:xfrm>
                  <a:off x="2076460" y="5202319"/>
                  <a:ext cx="8812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CasellaDiTesto 153">
                  <a:extLst>
                    <a:ext uri="{FF2B5EF4-FFF2-40B4-BE49-F238E27FC236}">
                      <a16:creationId xmlns:a16="http://schemas.microsoft.com/office/drawing/2014/main" id="{06388CF0-558B-484A-AAD4-D3AB9A0585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6460" y="5202319"/>
                  <a:ext cx="881260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1951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CasellaDiTesto 154">
                  <a:extLst>
                    <a:ext uri="{FF2B5EF4-FFF2-40B4-BE49-F238E27FC236}">
                      <a16:creationId xmlns:a16="http://schemas.microsoft.com/office/drawing/2014/main" id="{6BA329C7-194F-4E7D-BCF4-2138F5B5523B}"/>
                    </a:ext>
                  </a:extLst>
                </p:cNvPr>
                <p:cNvSpPr txBox="1"/>
                <p:nvPr/>
              </p:nvSpPr>
              <p:spPr>
                <a:xfrm>
                  <a:off x="1307217" y="3691354"/>
                  <a:ext cx="88126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oMath>
                    </m:oMathPara>
                  </a14:m>
                  <a:endParaRPr lang="it-IT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CasellaDiTesto 154">
                  <a:extLst>
                    <a:ext uri="{FF2B5EF4-FFF2-40B4-BE49-F238E27FC236}">
                      <a16:creationId xmlns:a16="http://schemas.microsoft.com/office/drawing/2014/main" id="{6BA329C7-194F-4E7D-BCF4-2138F5B55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7217" y="3691354"/>
                  <a:ext cx="881260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1951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910018FC-B31B-41CF-BAFB-61FA89A0BE99}"/>
                  </a:ext>
                </a:extLst>
              </p:cNvPr>
              <p:cNvSpPr txBox="1"/>
              <p:nvPr/>
            </p:nvSpPr>
            <p:spPr>
              <a:xfrm>
                <a:off x="3550046" y="4516058"/>
                <a:ext cx="5099591" cy="4610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bSup>
                        <m:sSubSup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910018FC-B31B-41CF-BAFB-61FA89A0B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046" y="4516058"/>
                <a:ext cx="5099591" cy="4610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Arco 52">
            <a:extLst>
              <a:ext uri="{FF2B5EF4-FFF2-40B4-BE49-F238E27FC236}">
                <a16:creationId xmlns:a16="http://schemas.microsoft.com/office/drawing/2014/main" id="{84A05B43-1C35-489E-9B4A-F816BBC17D8F}"/>
              </a:ext>
            </a:extLst>
          </p:cNvPr>
          <p:cNvSpPr/>
          <p:nvPr/>
        </p:nvSpPr>
        <p:spPr>
          <a:xfrm rot="5004966">
            <a:off x="6659304" y="3401786"/>
            <a:ext cx="667484" cy="885819"/>
          </a:xfrm>
          <a:prstGeom prst="arc">
            <a:avLst>
              <a:gd name="adj1" fmla="val 15843949"/>
              <a:gd name="adj2" fmla="val 573438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Segnaposto contenuto 2">
                <a:extLst>
                  <a:ext uri="{FF2B5EF4-FFF2-40B4-BE49-F238E27FC236}">
                    <a16:creationId xmlns:a16="http://schemas.microsoft.com/office/drawing/2014/main" id="{4F73D7E2-392C-4AE7-BE08-03AF1ACFF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6557" y="3630884"/>
                <a:ext cx="2526312" cy="89746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𝑟𝑎𝑝𝑝𝑟𝑒𝑠𝑒𝑛𝑡𝑎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𝑙𝑎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𝑑𝑒𝑙𝑙𝑎</m:t>
                      </m:r>
                    </m:oMath>
                  </m:oMathPara>
                </a14:m>
                <a:endParaRPr lang="it-IT" sz="1600" b="0" i="1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𝑐𝑜𝑛𝑑𝑖𝑧𝑖𝑜𝑛𝑒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𝐶𝐹𝐿</m:t>
                      </m:r>
                    </m:oMath>
                  </m:oMathPara>
                </a14:m>
                <a:endParaRPr lang="it-IT" sz="1600" b="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Segnaposto contenuto 2">
                <a:extLst>
                  <a:ext uri="{FF2B5EF4-FFF2-40B4-BE49-F238E27FC236}">
                    <a16:creationId xmlns:a16="http://schemas.microsoft.com/office/drawing/2014/main" id="{4F73D7E2-392C-4AE7-BE08-03AF1ACFF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557" y="3630884"/>
                <a:ext cx="2526312" cy="8974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862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itolo 1">
            <a:extLst>
              <a:ext uri="{FF2B5EF4-FFF2-40B4-BE49-F238E27FC236}">
                <a16:creationId xmlns:a16="http://schemas.microsoft.com/office/drawing/2014/main" id="{C1F068CC-2342-4BA0-82D7-AF7D22D7271D}"/>
              </a:ext>
            </a:extLst>
          </p:cNvPr>
          <p:cNvSpPr txBox="1">
            <a:spLocks/>
          </p:cNvSpPr>
          <p:nvPr/>
        </p:nvSpPr>
        <p:spPr>
          <a:xfrm>
            <a:off x="5718418" y="2743487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Metodo di </a:t>
            </a:r>
            <a:r>
              <a:rPr lang="it-IT" sz="3100" dirty="0" err="1">
                <a:solidFill>
                  <a:schemeClr val="tx2"/>
                </a:solidFill>
              </a:rPr>
              <a:t>Lax-Wendroff</a:t>
            </a:r>
            <a:endParaRPr lang="it-IT" sz="3100" dirty="0">
              <a:solidFill>
                <a:schemeClr val="tx2"/>
              </a:solidFill>
            </a:endParaRPr>
          </a:p>
        </p:txBody>
      </p:sp>
      <p:pic>
        <p:nvPicPr>
          <p:cNvPr id="17410" name="Picture 2" descr="Uomo 3D Che Presenta Il Grande Schermo Del Proiettore ...">
            <a:extLst>
              <a:ext uri="{FF2B5EF4-FFF2-40B4-BE49-F238E27FC236}">
                <a16:creationId xmlns:a16="http://schemas.microsoft.com/office/drawing/2014/main" id="{A9512B4E-4E44-4AF9-95CD-B8C5B23AE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0875" y1="33333" x2="51625" y2="25667"/>
                        <a14:foregroundMark x1="51625" y1="25667" x2="55750" y2="39333"/>
                        <a14:foregroundMark x1="55750" y1="39333" x2="55250" y2="23333"/>
                        <a14:foregroundMark x1="55250" y1="23333" x2="63625" y2="32833"/>
                        <a14:foregroundMark x1="63625" y1="32833" x2="53500" y2="40667"/>
                        <a14:foregroundMark x1="53500" y1="40667" x2="64625" y2="37833"/>
                        <a14:foregroundMark x1="64625" y1="37833" x2="58375" y2="30333"/>
                        <a14:foregroundMark x1="21500" y1="28500" x2="17125" y2="34000"/>
                        <a14:foregroundMark x1="12500" y1="48000" x2="12500" y2="48000"/>
                        <a14:foregroundMark x1="19625" y1="26667" x2="19625" y2="26667"/>
                        <a14:foregroundMark x1="18250" y1="26333" x2="18250" y2="26333"/>
                        <a14:foregroundMark x1="22625" y1="81333" x2="22625" y2="81333"/>
                        <a14:foregroundMark x1="21500" y1="82000" x2="21500" y2="82000"/>
                        <a14:foregroundMark x1="21625" y1="81333" x2="21625" y2="81333"/>
                        <a14:foregroundMark x1="21250" y1="81333" x2="21250" y2="81333"/>
                        <a14:foregroundMark x1="21125" y1="82667" x2="21125" y2="82667"/>
                        <a14:foregroundMark x1="21000" y1="82000" x2="21000" y2="82000"/>
                        <a14:backgroundMark x1="29500" y1="73667" x2="29500" y2="7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649" y="1448472"/>
            <a:ext cx="6007336" cy="450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244B9B08-0F36-46B0-B9A8-D70C509C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9392" y="2132857"/>
            <a:ext cx="2608632" cy="1890082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600" dirty="0">
                <a:solidFill>
                  <a:schemeClr val="tx2"/>
                </a:solidFill>
              </a:rPr>
              <a:t>Per attributi di </a:t>
            </a:r>
            <a:r>
              <a:rPr lang="it-IT" sz="1600" b="1" dirty="0">
                <a:solidFill>
                  <a:schemeClr val="tx2"/>
                </a:solidFill>
              </a:rPr>
              <a:t>accuratezza</a:t>
            </a:r>
            <a:r>
              <a:rPr lang="it-IT" sz="1600" dirty="0">
                <a:solidFill>
                  <a:schemeClr val="tx2"/>
                </a:solidFill>
              </a:rPr>
              <a:t> e di </a:t>
            </a:r>
            <a:r>
              <a:rPr lang="it-IT" sz="1600" b="1" dirty="0">
                <a:solidFill>
                  <a:schemeClr val="tx2"/>
                </a:solidFill>
              </a:rPr>
              <a:t>convergenza</a:t>
            </a:r>
            <a:r>
              <a:rPr lang="it-IT" sz="1600" dirty="0">
                <a:solidFill>
                  <a:schemeClr val="tx2"/>
                </a:solidFill>
              </a:rPr>
              <a:t> del metodo, tutto dipende dalla soluzione adottata per discretizzare il dominio spazio-temporale</a:t>
            </a:r>
          </a:p>
        </p:txBody>
      </p:sp>
    </p:spTree>
    <p:extLst>
      <p:ext uri="{BB962C8B-B14F-4D97-AF65-F5344CB8AC3E}">
        <p14:creationId xmlns:p14="http://schemas.microsoft.com/office/powerpoint/2010/main" val="10662286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olo 1">
            <a:extLst>
              <a:ext uri="{FF2B5EF4-FFF2-40B4-BE49-F238E27FC236}">
                <a16:creationId xmlns:a16="http://schemas.microsoft.com/office/drawing/2014/main" id="{BF544913-AEF3-44C3-AD17-D8169D09AA73}"/>
              </a:ext>
            </a:extLst>
          </p:cNvPr>
          <p:cNvSpPr txBox="1">
            <a:spLocks/>
          </p:cNvSpPr>
          <p:nvPr/>
        </p:nvSpPr>
        <p:spPr>
          <a:xfrm>
            <a:off x="2873425" y="2331284"/>
            <a:ext cx="4578895" cy="2031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it-IT" sz="4500" dirty="0">
                <a:solidFill>
                  <a:schemeClr val="tx2"/>
                </a:solidFill>
              </a:rPr>
              <a:t>È possibile prevedere uno tsunami?</a:t>
            </a:r>
          </a:p>
        </p:txBody>
      </p:sp>
      <p:pic>
        <p:nvPicPr>
          <p:cNvPr id="1026" name="Picture 2" descr="Architettura CREATIVA&quot; architecture &amp; interior design specialist ...">
            <a:extLst>
              <a:ext uri="{FF2B5EF4-FFF2-40B4-BE49-F238E27FC236}">
                <a16:creationId xmlns:a16="http://schemas.microsoft.com/office/drawing/2014/main" id="{5826FE11-59A9-4048-9314-CD8ACDB52A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34" b="97399" l="289" r="99133">
                        <a14:foregroundMark x1="97399" y1="93931" x2="58092" y2="95665"/>
                        <a14:foregroundMark x1="58092" y1="95665" x2="80925" y2="76012"/>
                        <a14:foregroundMark x1="80925" y1="76012" x2="69075" y2="51156"/>
                        <a14:foregroundMark x1="69075" y1="51156" x2="46532" y2="78613"/>
                        <a14:foregroundMark x1="46532" y1="78613" x2="92775" y2="72254"/>
                        <a14:foregroundMark x1="92775" y1="72254" x2="69075" y2="23410"/>
                        <a14:foregroundMark x1="69075" y1="23410" x2="18497" y2="29480"/>
                        <a14:foregroundMark x1="18497" y1="29480" x2="3179" y2="59827"/>
                        <a14:foregroundMark x1="3179" y1="59827" x2="40173" y2="75723"/>
                        <a14:foregroundMark x1="40173" y1="75723" x2="85260" y2="53179"/>
                        <a14:foregroundMark x1="85260" y1="53179" x2="87572" y2="22832"/>
                        <a14:foregroundMark x1="87572" y1="22832" x2="55491" y2="12139"/>
                        <a14:foregroundMark x1="55491" y1="12139" x2="19364" y2="32948"/>
                        <a14:foregroundMark x1="19364" y1="32948" x2="19942" y2="62717"/>
                        <a14:foregroundMark x1="19942" y1="62717" x2="60983" y2="64162"/>
                        <a14:foregroundMark x1="60983" y1="64162" x2="86127" y2="37861"/>
                        <a14:foregroundMark x1="86127" y1="37861" x2="72832" y2="15896"/>
                        <a14:foregroundMark x1="72832" y1="15896" x2="43353" y2="17630"/>
                        <a14:foregroundMark x1="43353" y1="17630" x2="26879" y2="41618"/>
                        <a14:foregroundMark x1="26879" y1="41618" x2="33526" y2="69653"/>
                        <a14:foregroundMark x1="33526" y1="69653" x2="66763" y2="66763"/>
                        <a14:foregroundMark x1="66763" y1="66763" x2="77746" y2="38150"/>
                        <a14:foregroundMark x1="77746" y1="38150" x2="56936" y2="22832"/>
                        <a14:foregroundMark x1="56936" y1="22832" x2="28902" y2="52312"/>
                        <a14:foregroundMark x1="28902" y1="52312" x2="51445" y2="73410"/>
                        <a14:foregroundMark x1="51445" y1="73410" x2="75723" y2="55780"/>
                        <a14:foregroundMark x1="75723" y1="55780" x2="72543" y2="26879"/>
                        <a14:foregroundMark x1="72543" y1="26879" x2="52023" y2="15318"/>
                        <a14:foregroundMark x1="52023" y1="15318" x2="34104" y2="52023"/>
                        <a14:foregroundMark x1="34104" y1="52023" x2="38150" y2="59827"/>
                        <a14:foregroundMark x1="47110" y1="14451" x2="34393" y2="44220"/>
                        <a14:foregroundMark x1="34393" y1="44220" x2="54913" y2="65607"/>
                        <a14:foregroundMark x1="54913" y1="65607" x2="82948" y2="70520"/>
                        <a14:foregroundMark x1="82948" y1="70520" x2="96821" y2="39017"/>
                        <a14:foregroundMark x1="96821" y1="39017" x2="80347" y2="1734"/>
                        <a14:foregroundMark x1="80347" y1="1734" x2="47110" y2="3179"/>
                        <a14:foregroundMark x1="47110" y1="3179" x2="10405" y2="37572"/>
                        <a14:foregroundMark x1="10405" y1="37572" x2="19364" y2="84682"/>
                        <a14:foregroundMark x1="19364" y1="84682" x2="48266" y2="95954"/>
                        <a14:foregroundMark x1="48266" y1="95954" x2="84104" y2="75434"/>
                        <a14:foregroundMark x1="84104" y1="75434" x2="94220" y2="42775"/>
                        <a14:foregroundMark x1="94220" y1="42775" x2="76879" y2="18208"/>
                        <a14:foregroundMark x1="76879" y1="18208" x2="38150" y2="18497"/>
                        <a14:foregroundMark x1="38150" y1="18497" x2="11850" y2="45665"/>
                        <a14:foregroundMark x1="11850" y1="45665" x2="4624" y2="88150"/>
                        <a14:foregroundMark x1="4624" y1="88150" x2="28902" y2="94798"/>
                        <a14:foregroundMark x1="28902" y1="94798" x2="96532" y2="53179"/>
                        <a14:foregroundMark x1="96532" y1="53179" x2="91618" y2="19075"/>
                        <a14:foregroundMark x1="91618" y1="19075" x2="7803" y2="14740"/>
                        <a14:foregroundMark x1="7803" y1="14740" x2="4335" y2="46821"/>
                        <a14:foregroundMark x1="4335" y1="46821" x2="27746" y2="95665"/>
                        <a14:foregroundMark x1="27746" y1="95665" x2="14162" y2="45665"/>
                        <a14:foregroundMark x1="14162" y1="45665" x2="50000" y2="90751"/>
                        <a14:foregroundMark x1="50000" y1="90751" x2="38439" y2="17052"/>
                        <a14:foregroundMark x1="38439" y1="17052" x2="23699" y2="67919"/>
                        <a14:foregroundMark x1="23699" y1="67919" x2="65607" y2="99422"/>
                        <a14:foregroundMark x1="65607" y1="99422" x2="36127" y2="86127"/>
                        <a14:foregroundMark x1="36127" y1="86127" x2="91040" y2="56069"/>
                        <a14:foregroundMark x1="91040" y1="56069" x2="78613" y2="26012"/>
                        <a14:foregroundMark x1="78613" y1="26012" x2="46243" y2="53757"/>
                        <a14:foregroundMark x1="46243" y1="53757" x2="73121" y2="82948"/>
                        <a14:foregroundMark x1="73121" y1="82948" x2="99133" y2="80347"/>
                        <a14:foregroundMark x1="99133" y1="80347" x2="99133" y2="80347"/>
                        <a14:foregroundMark x1="61850" y1="6647" x2="39306" y2="5780"/>
                        <a14:foregroundMark x1="39306" y1="5780" x2="39884" y2="23988"/>
                        <a14:foregroundMark x1="35549" y1="4245" x2="35549" y2="8382"/>
                        <a14:foregroundMark x1="35549" y1="3757" x2="35549" y2="4182"/>
                        <a14:foregroundMark x1="73410" y1="89306" x2="79191" y2="87283"/>
                        <a14:foregroundMark x1="76301" y1="86127" x2="64451" y2="89884"/>
                        <a14:foregroundMark x1="79769" y1="89306" x2="68497" y2="91040"/>
                        <a14:foregroundMark x1="74566" y1="91040" x2="66763" y2="91040"/>
                        <a14:foregroundMark x1="74566" y1="91040" x2="67919" y2="91040"/>
                        <a14:foregroundMark x1="70231" y1="92197" x2="62428" y2="92197"/>
                        <a14:foregroundMark x1="30347" y1="6069" x2="28324" y2="13295"/>
                        <a14:foregroundMark x1="6936" y1="96243" x2="96532" y2="97399"/>
                        <a14:backgroundMark x1="32659" y1="289" x2="867" y2="7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16" r="19023"/>
          <a:stretch/>
        </p:blipFill>
        <p:spPr bwMode="auto">
          <a:xfrm>
            <a:off x="1805685" y="2259752"/>
            <a:ext cx="1395304" cy="21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58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olo 1">
            <a:extLst>
              <a:ext uri="{FF2B5EF4-FFF2-40B4-BE49-F238E27FC236}">
                <a16:creationId xmlns:a16="http://schemas.microsoft.com/office/drawing/2014/main" id="{D07466C4-2CCD-4BA2-8EF7-31D2DB1F0C83}"/>
              </a:ext>
            </a:extLst>
          </p:cNvPr>
          <p:cNvSpPr txBox="1">
            <a:spLocks/>
          </p:cNvSpPr>
          <p:nvPr/>
        </p:nvSpPr>
        <p:spPr>
          <a:xfrm>
            <a:off x="5572244" y="2839919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Origine vulcanica locale di uno tsunami</a:t>
            </a:r>
          </a:p>
        </p:txBody>
      </p:sp>
      <p:pic>
        <p:nvPicPr>
          <p:cNvPr id="3" name="Tsunami caused by volcanic sources">
            <a:hlinkClick r:id="" action="ppaction://media"/>
            <a:extLst>
              <a:ext uri="{FF2B5EF4-FFF2-40B4-BE49-F238E27FC236}">
                <a16:creationId xmlns:a16="http://schemas.microsoft.com/office/drawing/2014/main" id="{F4735689-F2DB-4B6D-AD8E-8CC14B6CC41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040" end="129098.28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838" y="2415488"/>
            <a:ext cx="4962478" cy="279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Segnaposto contenuto 2">
            <a:extLst>
              <a:ext uri="{FF2B5EF4-FFF2-40B4-BE49-F238E27FC236}">
                <a16:creationId xmlns:a16="http://schemas.microsoft.com/office/drawing/2014/main" id="{00973B18-35EB-4CD8-9ACB-F52E764E7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141" y="2453756"/>
            <a:ext cx="4835524" cy="2466128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Oleg A. </a:t>
            </a:r>
            <a:r>
              <a:rPr lang="it-IT" sz="1600" dirty="0" err="1">
                <a:solidFill>
                  <a:schemeClr val="tx2"/>
                </a:solidFill>
              </a:rPr>
              <a:t>Godin</a:t>
            </a:r>
            <a:r>
              <a:rPr lang="it-IT" sz="1600" dirty="0">
                <a:solidFill>
                  <a:schemeClr val="tx2"/>
                </a:solidFill>
              </a:rPr>
              <a:t> in un articolo per la </a:t>
            </a:r>
            <a:r>
              <a:rPr lang="it-IT" sz="1600" i="1" dirty="0">
                <a:solidFill>
                  <a:schemeClr val="tx2"/>
                </a:solidFill>
              </a:rPr>
              <a:t>Na</a:t>
            </a:r>
            <a:r>
              <a:rPr lang="en-US" sz="1600" i="1" dirty="0" err="1">
                <a:solidFill>
                  <a:schemeClr val="tx2"/>
                </a:solidFill>
              </a:rPr>
              <a:t>tional</a:t>
            </a:r>
            <a:r>
              <a:rPr lang="en-US" sz="1600" i="1" dirty="0">
                <a:solidFill>
                  <a:schemeClr val="tx2"/>
                </a:solidFill>
              </a:rPr>
              <a:t> Oceanic and Atmospheric Administration di Boulder</a:t>
            </a:r>
            <a:r>
              <a:rPr lang="en-US" sz="1600" dirty="0">
                <a:solidFill>
                  <a:schemeClr val="tx2"/>
                </a:solidFill>
              </a:rPr>
              <a:t>, in Colorado, </a:t>
            </a:r>
            <a:r>
              <a:rPr lang="en-US" sz="1600" dirty="0" err="1">
                <a:solidFill>
                  <a:schemeClr val="tx2"/>
                </a:solidFill>
              </a:rPr>
              <a:t>spiega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che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uno</a:t>
            </a:r>
            <a:r>
              <a:rPr lang="en-US" sz="1600" dirty="0">
                <a:solidFill>
                  <a:schemeClr val="tx2"/>
                </a:solidFill>
              </a:rPr>
              <a:t> tsunami </a:t>
            </a:r>
            <a:r>
              <a:rPr lang="en-US" sz="1600" dirty="0" err="1">
                <a:solidFill>
                  <a:schemeClr val="tx2"/>
                </a:solidFill>
              </a:rPr>
              <a:t>si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può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prevedere</a:t>
            </a:r>
            <a:endParaRPr lang="en-US" sz="1600" dirty="0">
              <a:solidFill>
                <a:schemeClr val="tx2"/>
              </a:solidFill>
            </a:endParaRPr>
          </a:p>
          <a:p>
            <a:r>
              <a:rPr lang="it-IT" sz="1600" dirty="0" err="1">
                <a:solidFill>
                  <a:schemeClr val="tx2"/>
                </a:solidFill>
              </a:rPr>
              <a:t>Godin</a:t>
            </a:r>
            <a:r>
              <a:rPr lang="it-IT" sz="1600" dirty="0">
                <a:solidFill>
                  <a:schemeClr val="tx2"/>
                </a:solidFill>
              </a:rPr>
              <a:t> parla di un fenomeno detto </a:t>
            </a:r>
            <a:r>
              <a:rPr lang="it-IT" sz="1600" b="1" dirty="0">
                <a:solidFill>
                  <a:schemeClr val="tx2"/>
                </a:solidFill>
              </a:rPr>
              <a:t>ombra dello tsunami</a:t>
            </a:r>
            <a:endParaRPr lang="it-IT" sz="1600" dirty="0">
              <a:solidFill>
                <a:schemeClr val="tx2"/>
              </a:solidFill>
            </a:endParaRPr>
          </a:p>
          <a:p>
            <a:r>
              <a:rPr lang="it-IT" sz="1600" dirty="0">
                <a:solidFill>
                  <a:schemeClr val="tx2"/>
                </a:solidFill>
              </a:rPr>
              <a:t>L’ombra è spesso stata osservata prima dell'arrivo di uno tsunami; si tratta di bande scure, larghe anche qualche chilometro sulla superficie degli oceani.</a:t>
            </a:r>
          </a:p>
        </p:txBody>
      </p:sp>
      <p:pic>
        <p:nvPicPr>
          <p:cNvPr id="11266" name="Picture 2" descr="muñecos para presentaciones - Buscar con Google (con imágenes ...">
            <a:extLst>
              <a:ext uri="{FF2B5EF4-FFF2-40B4-BE49-F238E27FC236}">
                <a16:creationId xmlns:a16="http://schemas.microsoft.com/office/drawing/2014/main" id="{9D32B98C-65FD-4E0E-99A0-3CAF945A4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00" b="91813" l="10000" r="90000">
                        <a14:foregroundMark x1="57500" y1="36750" x2="57500" y2="36750"/>
                        <a14:foregroundMark x1="49375" y1="33875" x2="49375" y2="33875"/>
                        <a14:foregroundMark x1="54688" y1="33500" x2="54688" y2="33500"/>
                        <a14:foregroundMark x1="56313" y1="33063" x2="56313" y2="33063"/>
                        <a14:foregroundMark x1="57500" y1="31813" x2="57500" y2="31813"/>
                        <a14:foregroundMark x1="57938" y1="32250" x2="57938" y2="32250"/>
                        <a14:foregroundMark x1="25375" y1="9125" x2="25375" y2="9125"/>
                        <a14:foregroundMark x1="27063" y1="6875" x2="27063" y2="6875"/>
                        <a14:foregroundMark x1="26563" y1="5875" x2="26563" y2="5875"/>
                        <a14:foregroundMark x1="25563" y1="5500" x2="25563" y2="5500"/>
                        <a14:foregroundMark x1="23625" y1="5688" x2="23625" y2="5688"/>
                        <a14:foregroundMark x1="27750" y1="5500" x2="27750" y2="5500"/>
                        <a14:foregroundMark x1="84375" y1="75188" x2="84375" y2="75188"/>
                        <a14:foregroundMark x1="69500" y1="36250" x2="69500" y2="36250"/>
                        <a14:foregroundMark x1="71688" y1="36250" x2="71688" y2="36250"/>
                        <a14:foregroundMark x1="63313" y1="36500" x2="76813" y2="36688"/>
                        <a14:foregroundMark x1="56813" y1="32063" x2="47063" y2="33375"/>
                        <a14:foregroundMark x1="60688" y1="34125" x2="57813" y2="32375"/>
                        <a14:foregroundMark x1="60688" y1="34125" x2="57250" y2="31938"/>
                        <a14:foregroundMark x1="19534" y1="89911" x2="22563" y2="89688"/>
                        <a14:foregroundMark x1="17108" y1="88081" x2="28577" y2="88120"/>
                        <a14:foregroundMark x1="36175" y1="87653" x2="44813" y2="87000"/>
                        <a14:foregroundMark x1="44813" y1="87000" x2="36554" y2="87957"/>
                        <a14:foregroundMark x1="37140" y1="88429" x2="45375" y2="87938"/>
                        <a14:foregroundMark x1="16188" y1="88813" x2="18250" y2="90750"/>
                        <a14:foregroundMark x1="15687" y1="87938" x2="19875" y2="91063"/>
                        <a14:foregroundMark x1="15687" y1="87625" x2="15563" y2="88375"/>
                        <a14:foregroundMark x1="25375" y1="39375" x2="25750" y2="71250"/>
                        <a14:foregroundMark x1="25750" y1="71250" x2="72875" y2="74813"/>
                        <a14:foregroundMark x1="72875" y1="74813" x2="84063" y2="63188"/>
                        <a14:foregroundMark x1="84063" y1="63188" x2="85563" y2="48125"/>
                        <a14:foregroundMark x1="85563" y1="48125" x2="70000" y2="40250"/>
                        <a14:foregroundMark x1="70000" y1="40250" x2="36938" y2="39625"/>
                        <a14:foregroundMark x1="36938" y1="39625" x2="50625" y2="47063"/>
                        <a14:foregroundMark x1="50625" y1="47063" x2="59438" y2="63500"/>
                        <a14:foregroundMark x1="59438" y1="63500" x2="76563" y2="62625"/>
                        <a14:foregroundMark x1="76563" y1="62625" x2="76938" y2="62625"/>
                        <a14:backgroundMark x1="32688" y1="86000" x2="33750" y2="91188"/>
                        <a14:backgroundMark x1="31063" y1="87625" x2="30625" y2="90875"/>
                        <a14:backgroundMark x1="30750" y1="87188" x2="28375" y2="90000"/>
                        <a14:backgroundMark x1="31063" y1="88188" x2="25688" y2="93000"/>
                        <a14:backgroundMark x1="31625" y1="89125" x2="31625" y2="89125"/>
                        <a14:backgroundMark x1="34313" y1="87500" x2="36875" y2="89563"/>
                        <a14:backgroundMark x1="52500" y1="86250" x2="49375" y2="91500"/>
                        <a14:backgroundMark x1="19627" y1="91292" x2="21063" y2="92375"/>
                        <a14:backgroundMark x1="11813" y1="87938" x2="13000" y2="86875"/>
                        <a14:backgroundMark x1="13625" y1="87938" x2="14688" y2="90313"/>
                        <a14:backgroundMark x1="14375" y1="89250" x2="18250" y2="92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60" y="2104012"/>
            <a:ext cx="3197196" cy="319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itolo 1">
            <a:extLst>
              <a:ext uri="{FF2B5EF4-FFF2-40B4-BE49-F238E27FC236}">
                <a16:creationId xmlns:a16="http://schemas.microsoft.com/office/drawing/2014/main" id="{CB193922-3FCD-4107-893D-AEAB2494C381}"/>
              </a:ext>
            </a:extLst>
          </p:cNvPr>
          <p:cNvSpPr txBox="1">
            <a:spLocks/>
          </p:cNvSpPr>
          <p:nvPr/>
        </p:nvSpPr>
        <p:spPr>
          <a:xfrm>
            <a:off x="6230580" y="3388919"/>
            <a:ext cx="2016224" cy="91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Ombra di uno tsunami</a:t>
            </a:r>
          </a:p>
        </p:txBody>
      </p:sp>
    </p:spTree>
    <p:extLst>
      <p:ext uri="{BB962C8B-B14F-4D97-AF65-F5344CB8AC3E}">
        <p14:creationId xmlns:p14="http://schemas.microsoft.com/office/powerpoint/2010/main" val="2786909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13A173-8EBC-4547-B3DE-0D2A97EED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42" y="548680"/>
            <a:ext cx="3097638" cy="4054282"/>
          </a:xfrm>
        </p:spPr>
        <p:txBody>
          <a:bodyPr>
            <a:normAutofit/>
          </a:bodyPr>
          <a:lstStyle/>
          <a:p>
            <a:r>
              <a:rPr lang="it-IT" sz="3100" dirty="0">
                <a:solidFill>
                  <a:schemeClr val="tx2"/>
                </a:solidFill>
              </a:rPr>
              <a:t>Ombra di uno tsunami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562E22-8356-4C49-8E0C-1C19986E8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623" y="2314390"/>
            <a:ext cx="5092404" cy="3172010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Durante questo fenomeno, le onde possono viaggiare a velocità che raggiungono i 700 chilometri all'ora, dove l'oceano ha una profondità maggiore di 4 chilometri</a:t>
            </a:r>
          </a:p>
          <a:p>
            <a:r>
              <a:rPr lang="it-IT" sz="1600" dirty="0">
                <a:solidFill>
                  <a:schemeClr val="tx2"/>
                </a:solidFill>
              </a:rPr>
              <a:t>La turbolenza causata dall'onda ha effetto sui venti che colpiscono la superficie, i quali modificano a loro volta la forza con cui provocano l'increspatura dell'acqua</a:t>
            </a:r>
          </a:p>
          <a:p>
            <a:r>
              <a:rPr lang="it-IT" sz="1600" dirty="0">
                <a:solidFill>
                  <a:schemeClr val="tx2"/>
                </a:solidFill>
              </a:rPr>
              <a:t>Ciò fa aumentare del 10-15% queste increspature in uno specchio d'acqua prima calmo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2" name="Picture 2" descr="Acqua Vento Leggero Lago Acque - Foto gratis su Pixabay">
            <a:extLst>
              <a:ext uri="{FF2B5EF4-FFF2-40B4-BE49-F238E27FC236}">
                <a16:creationId xmlns:a16="http://schemas.microsoft.com/office/drawing/2014/main" id="{250914BD-A5F7-4ADC-9C18-ED4648635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22" y="3149968"/>
            <a:ext cx="3146524" cy="235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384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Segnaposto contenuto 2">
            <a:extLst>
              <a:ext uri="{FF2B5EF4-FFF2-40B4-BE49-F238E27FC236}">
                <a16:creationId xmlns:a16="http://schemas.microsoft.com/office/drawing/2014/main" id="{00973B18-35EB-4CD8-9ACB-F52E764E7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781" y="2442697"/>
            <a:ext cx="4835524" cy="2466128"/>
          </a:xfrm>
        </p:spPr>
        <p:txBody>
          <a:bodyPr anchor="ctr">
            <a:normAutofit lnSpcReduction="10000"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Gli scienziati del NOAAA hanno dimostrato che gli tsunami in mare aperto possono modificare la struttura della superficie del mare in un modo che può essere misurato dai radar satellitari.</a:t>
            </a:r>
          </a:p>
          <a:p>
            <a:r>
              <a:rPr lang="it-IT" sz="1600" dirty="0">
                <a:solidFill>
                  <a:schemeClr val="tx2"/>
                </a:solidFill>
              </a:rPr>
              <a:t>Secondo lo studio, i grandi tsunami che attraversano l'oceano aperto agitano e scuotono le acque di superficie lungo il bordo anteriore dell'onda. L'acqua più ruvida forma una lunga striscia d'ombra parallela all'onda e proporzionale alla forza dello tsunami</a:t>
            </a:r>
          </a:p>
        </p:txBody>
      </p:sp>
      <p:sp>
        <p:nvSpPr>
          <p:cNvPr id="51" name="Titolo 1">
            <a:extLst>
              <a:ext uri="{FF2B5EF4-FFF2-40B4-BE49-F238E27FC236}">
                <a16:creationId xmlns:a16="http://schemas.microsoft.com/office/drawing/2014/main" id="{CB193922-3FCD-4107-893D-AEAB2494C381}"/>
              </a:ext>
            </a:extLst>
          </p:cNvPr>
          <p:cNvSpPr txBox="1">
            <a:spLocks/>
          </p:cNvSpPr>
          <p:nvPr/>
        </p:nvSpPr>
        <p:spPr>
          <a:xfrm>
            <a:off x="6311894" y="2020058"/>
            <a:ext cx="2016224" cy="91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Ombra di uno tsunami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0AF7EA95-3770-48BD-BF05-C13755B64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959" y="3071721"/>
            <a:ext cx="2166260" cy="147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08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13A173-8EBC-4547-B3DE-0D2A97EED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63" y="2808345"/>
            <a:ext cx="3097638" cy="1118739"/>
          </a:xfrm>
        </p:spPr>
        <p:txBody>
          <a:bodyPr>
            <a:normAutofit/>
          </a:bodyPr>
          <a:lstStyle/>
          <a:p>
            <a:r>
              <a:rPr lang="it-IT" sz="3100" dirty="0">
                <a:solidFill>
                  <a:schemeClr val="tx2"/>
                </a:solidFill>
              </a:rPr>
              <a:t>Ombra di uno tsunami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29BD1646-4D67-4089-99F6-CE2D89E3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738" y="1216011"/>
            <a:ext cx="4705105" cy="389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egnaposto contenuto 2">
                <a:extLst>
                  <a:ext uri="{FF2B5EF4-FFF2-40B4-BE49-F238E27FC236}">
                    <a16:creationId xmlns:a16="http://schemas.microsoft.com/office/drawing/2014/main" id="{974FC551-8605-4316-B67E-BF312D6260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49979" y="5090055"/>
                <a:ext cx="3327225" cy="8592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𝐼𝑚𝑚𝑎𝑔𝑖𝑛𝑒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𝑎𝑐𝑞𝑢𝑖𝑠𝑖𝑡𝑎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𝑑𝑎𝑙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𝑠𝑎𝑡𝑒𝑙𝑙𝑖𝑡𝑒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1600" b="0" i="1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𝑑𝑒𝑙𝑙𝑎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𝑁𝐴𝑆𝐴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𝐽𝑎𝑠𝑜𝑛</m:t>
                      </m:r>
                      <m:r>
                        <a:rPr lang="it-IT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it-IT" sz="1600" b="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Segnaposto contenuto 2">
                <a:extLst>
                  <a:ext uri="{FF2B5EF4-FFF2-40B4-BE49-F238E27FC236}">
                    <a16:creationId xmlns:a16="http://schemas.microsoft.com/office/drawing/2014/main" id="{974FC551-8605-4316-B67E-BF312D626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979" y="5090055"/>
                <a:ext cx="3327225" cy="859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437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Segnaposto contenuto 2">
            <a:extLst>
              <a:ext uri="{FF2B5EF4-FFF2-40B4-BE49-F238E27FC236}">
                <a16:creationId xmlns:a16="http://schemas.microsoft.com/office/drawing/2014/main" id="{00973B18-35EB-4CD8-9ACB-F52E764E7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390" y="2711690"/>
            <a:ext cx="3872286" cy="2104864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I dati hanno rivelato una chiara evidenza di una maggiore rugosità della superficie lungo il bordo anteriore dello tsunami mentre attraversava l'Oceano Indiano tra i due e i sei gradi di latitudine sud.</a:t>
            </a:r>
          </a:p>
        </p:txBody>
      </p:sp>
      <p:sp>
        <p:nvSpPr>
          <p:cNvPr id="51" name="Titolo 1">
            <a:extLst>
              <a:ext uri="{FF2B5EF4-FFF2-40B4-BE49-F238E27FC236}">
                <a16:creationId xmlns:a16="http://schemas.microsoft.com/office/drawing/2014/main" id="{CB193922-3FCD-4107-893D-AEAB2494C381}"/>
              </a:ext>
            </a:extLst>
          </p:cNvPr>
          <p:cNvSpPr txBox="1">
            <a:spLocks/>
          </p:cNvSpPr>
          <p:nvPr/>
        </p:nvSpPr>
        <p:spPr>
          <a:xfrm>
            <a:off x="5940152" y="1928107"/>
            <a:ext cx="2016224" cy="91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Ombra di uno tsunami</a:t>
            </a:r>
          </a:p>
        </p:txBody>
      </p:sp>
      <p:pic>
        <p:nvPicPr>
          <p:cNvPr id="3074" name="Picture 2" descr="RUGOSITÀ SUPERFICIALE: DEFINIZIONI E RICHIAMI - Meccanica Tecnica">
            <a:extLst>
              <a:ext uri="{FF2B5EF4-FFF2-40B4-BE49-F238E27FC236}">
                <a16:creationId xmlns:a16="http://schemas.microsoft.com/office/drawing/2014/main" id="{8CC9707F-A8CE-453F-A8A9-A39CD85EA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942" y="2894181"/>
            <a:ext cx="3484597" cy="299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7417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13A173-8EBC-4547-B3DE-0D2A97EED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45" y="1883067"/>
            <a:ext cx="3097638" cy="1118739"/>
          </a:xfrm>
        </p:spPr>
        <p:txBody>
          <a:bodyPr>
            <a:normAutofit/>
          </a:bodyPr>
          <a:lstStyle/>
          <a:p>
            <a:r>
              <a:rPr lang="it-IT" sz="3100" dirty="0">
                <a:solidFill>
                  <a:schemeClr val="tx2"/>
                </a:solidFill>
              </a:rPr>
              <a:t>Ombra di uno tsunami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4AA61A94-8B95-43A9-9DEC-9327CA04E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7372" y="2896328"/>
            <a:ext cx="4835524" cy="1698422"/>
          </a:xfrm>
        </p:spPr>
        <p:txBody>
          <a:bodyPr anchor="ctr">
            <a:norm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Poiché l'acqua ruvida è più scura dell'acqua liscia, si forma un contrasto tra l'acqua scura e ruvida dell'onda e l'acqua chiara e liscia su entrambi i lati. I comuni strumenti scientifici, come radar a microonde e radiometri, sono in grado di rilevare questo contrasto, noto come </a:t>
            </a:r>
            <a:r>
              <a:rPr lang="it-IT" sz="1600" b="1" dirty="0">
                <a:solidFill>
                  <a:schemeClr val="tx2"/>
                </a:solidFill>
              </a:rPr>
              <a:t>ombra dello tsunami</a:t>
            </a:r>
          </a:p>
        </p:txBody>
      </p:sp>
      <p:pic>
        <p:nvPicPr>
          <p:cNvPr id="2050" name="Picture 2" descr="Interferenza (fisica) - Wikipedia">
            <a:extLst>
              <a:ext uri="{FF2B5EF4-FFF2-40B4-BE49-F238E27FC236}">
                <a16:creationId xmlns:a16="http://schemas.microsoft.com/office/drawing/2014/main" id="{5FDC3FDC-E501-4520-A7AC-E0753C145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65" y="2896328"/>
            <a:ext cx="3243649" cy="324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091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13A173-8EBC-4547-B3DE-0D2A97EED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401859"/>
            <a:ext cx="3097638" cy="4054282"/>
          </a:xfrm>
        </p:spPr>
        <p:txBody>
          <a:bodyPr>
            <a:normAutofit/>
          </a:bodyPr>
          <a:lstStyle/>
          <a:p>
            <a:r>
              <a:rPr lang="it-IT" sz="3100" dirty="0">
                <a:solidFill>
                  <a:schemeClr val="tx2"/>
                </a:solidFill>
              </a:rPr>
              <a:t>Propagazione di uno tsunami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Tsunami caused by earthquakes">
            <a:hlinkClick r:id="" action="ppaction://media"/>
            <a:extLst>
              <a:ext uri="{FF2B5EF4-FFF2-40B4-BE49-F238E27FC236}">
                <a16:creationId xmlns:a16="http://schemas.microsoft.com/office/drawing/2014/main" id="{D9CC3A45-36D0-4218-8198-032DC68C6AE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080" end="81088.359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4028" y="2194969"/>
            <a:ext cx="5360490" cy="301527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2187EF8-C2B3-4F2A-BEDA-543F6C5308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987" l="1061" r="98939">
                        <a14:foregroundMark x1="26260" y1="5705" x2="71088" y2="8389"/>
                        <a14:foregroundMark x1="71088" y1="8389" x2="92308" y2="7718"/>
                        <a14:foregroundMark x1="92308" y1="7718" x2="30769" y2="671"/>
                        <a14:foregroundMark x1="30769" y1="671" x2="12732" y2="9396"/>
                        <a14:foregroundMark x1="12732" y1="9396" x2="33156" y2="2685"/>
                        <a14:foregroundMark x1="33156" y1="2685" x2="13793" y2="9060"/>
                        <a14:foregroundMark x1="13793" y1="9060" x2="49867" y2="7047"/>
                        <a14:foregroundMark x1="49867" y1="7047" x2="75332" y2="12752"/>
                        <a14:foregroundMark x1="75332" y1="12752" x2="99204" y2="8389"/>
                        <a14:foregroundMark x1="99204" y1="8389" x2="89655" y2="31208"/>
                        <a14:foregroundMark x1="89655" y1="31208" x2="95756" y2="57047"/>
                        <a14:foregroundMark x1="95756" y1="57047" x2="96021" y2="9060"/>
                        <a14:foregroundMark x1="96021" y1="9060" x2="69231" y2="2685"/>
                        <a14:foregroundMark x1="69231" y1="2685" x2="25729" y2="31208"/>
                        <a14:foregroundMark x1="25729" y1="31208" x2="10875" y2="80201"/>
                        <a14:foregroundMark x1="10875" y1="80201" x2="23607" y2="58725"/>
                        <a14:foregroundMark x1="23607" y1="58725" x2="23873" y2="51678"/>
                        <a14:foregroundMark x1="95756" y1="9732" x2="97082" y2="38591"/>
                        <a14:foregroundMark x1="97082" y1="38591" x2="97347" y2="6376"/>
                        <a14:foregroundMark x1="97347" y1="6376" x2="97347" y2="42282"/>
                        <a14:foregroundMark x1="97347" y1="42282" x2="95225" y2="6711"/>
                        <a14:foregroundMark x1="95225" y1="6711" x2="96286" y2="46980"/>
                        <a14:foregroundMark x1="96286" y1="46980" x2="96286" y2="18456"/>
                        <a14:foregroundMark x1="96286" y1="18456" x2="95756" y2="51007"/>
                        <a14:foregroundMark x1="95756" y1="51007" x2="94164" y2="18121"/>
                        <a14:foregroundMark x1="94164" y1="18121" x2="94695" y2="63087"/>
                        <a14:foregroundMark x1="94695" y1="63087" x2="97878" y2="31879"/>
                        <a14:foregroundMark x1="97878" y1="31879" x2="98674" y2="62416"/>
                        <a14:foregroundMark x1="98674" y1="62416" x2="95491" y2="20805"/>
                        <a14:foregroundMark x1="95491" y1="20805" x2="94695" y2="63087"/>
                        <a14:foregroundMark x1="94695" y1="63087" x2="95491" y2="11745"/>
                        <a14:foregroundMark x1="95491" y1="11745" x2="93634" y2="72483"/>
                        <a14:foregroundMark x1="93634" y1="72483" x2="93634" y2="29530"/>
                        <a14:foregroundMark x1="93634" y1="29530" x2="94695" y2="65101"/>
                        <a14:foregroundMark x1="94695" y1="65101" x2="93634" y2="17114"/>
                        <a14:foregroundMark x1="7162" y1="89933" x2="2122" y2="90940"/>
                        <a14:foregroundMark x1="98143" y1="31879" x2="98143" y2="61745"/>
                        <a14:foregroundMark x1="98143" y1="61745" x2="99204" y2="7718"/>
                        <a14:foregroundMark x1="99204" y1="7718" x2="97878" y2="2685"/>
                        <a14:foregroundMark x1="98408" y1="66107" x2="99204" y2="63758"/>
                        <a14:foregroundMark x1="98408" y1="67114" x2="99204" y2="66107"/>
                        <a14:foregroundMark x1="98408" y1="68121" x2="97613" y2="67450"/>
                        <a14:foregroundMark x1="94695" y1="68121" x2="96817" y2="67785"/>
                        <a14:foregroundMark x1="97878" y1="1342" x2="64987" y2="0"/>
                        <a14:foregroundMark x1="66313" y1="336" x2="12732" y2="0"/>
                        <a14:foregroundMark x1="2918" y1="95973" x2="12467" y2="72483"/>
                        <a14:foregroundMark x1="12467" y1="72483" x2="3183" y2="93289"/>
                        <a14:foregroundMark x1="2653" y1="95302" x2="15650" y2="60403"/>
                        <a14:foregroundMark x1="1592" y1="97987" x2="24934" y2="67450"/>
                        <a14:foregroundMark x1="1061" y1="97987" x2="14854" y2="64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5657" y="1401859"/>
            <a:ext cx="2121682" cy="16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1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85EBA973-33BB-494C-B7BD-954590523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42" y="2544211"/>
            <a:ext cx="2898949" cy="1830749"/>
          </a:xfrm>
          <a:prstGeom prst="rect">
            <a:avLst/>
          </a:prstGeom>
        </p:spPr>
      </p:pic>
      <p:sp>
        <p:nvSpPr>
          <p:cNvPr id="18" name="Titolo 1">
            <a:extLst>
              <a:ext uri="{FF2B5EF4-FFF2-40B4-BE49-F238E27FC236}">
                <a16:creationId xmlns:a16="http://schemas.microsoft.com/office/drawing/2014/main" id="{FE60BB9C-2B80-4656-8AC0-6BB28D29A7CF}"/>
              </a:ext>
            </a:extLst>
          </p:cNvPr>
          <p:cNvSpPr txBox="1">
            <a:spLocks/>
          </p:cNvSpPr>
          <p:nvPr/>
        </p:nvSpPr>
        <p:spPr>
          <a:xfrm>
            <a:off x="3089449" y="2331284"/>
            <a:ext cx="4578895" cy="2031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it-IT" sz="4500" dirty="0">
                <a:solidFill>
                  <a:schemeClr val="tx2"/>
                </a:solidFill>
              </a:rPr>
              <a:t>Modellare uno tsunami</a:t>
            </a:r>
          </a:p>
        </p:txBody>
      </p:sp>
    </p:spTree>
    <p:extLst>
      <p:ext uri="{BB962C8B-B14F-4D97-AF65-F5344CB8AC3E}">
        <p14:creationId xmlns:p14="http://schemas.microsoft.com/office/powerpoint/2010/main" val="2905302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516CFA-65A7-4E78-BAF2-F437E0567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83843-30E4-4091-87E1-A4A496510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0D2D7F-1DF5-4798-9E63-A71E2D15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71714" y="0"/>
            <a:ext cx="3872286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97D003-D6F2-4203-A495-66907856A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0A62B1-BB9A-43BD-81CD-1400F6A22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FDD9AD5-71EC-4840-9DB9-0EB0E1755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E37CA3E-8144-4168-9129-6446C79AE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D4F600-F737-4482-BC99-1E1FFC826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4146310"/>
            <a:ext cx="2356799" cy="2716805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7C2CB5-E3D4-4345-A7B4-6F0039A6A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CB1D1D5-E255-4B0E-A7F5-DB2BE5A8D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5D61F8-0B49-44AD-956A-8EE58ECE6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C645CD3-4985-451E-8683-6C671E178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Segnaposto contenuto 2">
                <a:extLst>
                  <a:ext uri="{FF2B5EF4-FFF2-40B4-BE49-F238E27FC236}">
                    <a16:creationId xmlns:a16="http://schemas.microsoft.com/office/drawing/2014/main" id="{00973B18-35EB-4CD8-9ACB-F52E764E72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5961" y="2457871"/>
                <a:ext cx="4596404" cy="2466128"/>
              </a:xfrm>
            </p:spPr>
            <p:txBody>
              <a:bodyPr anchor="ctr">
                <a:normAutofit/>
              </a:bodyPr>
              <a:lstStyle/>
              <a:p>
                <a:r>
                  <a:rPr lang="it-IT" sz="1600" dirty="0">
                    <a:solidFill>
                      <a:schemeClr val="tx2"/>
                    </a:solidFill>
                  </a:rPr>
                  <a:t>Per modellare l’andamento di un maremoto si utilizza un </a:t>
                </a:r>
                <a:r>
                  <a:rPr lang="it-IT" sz="1600" b="1" dirty="0">
                    <a:solidFill>
                      <a:schemeClr val="tx2"/>
                    </a:solidFill>
                  </a:rPr>
                  <a:t>equazione</a:t>
                </a:r>
                <a:r>
                  <a:rPr lang="it-IT" sz="1600" dirty="0">
                    <a:solidFill>
                      <a:schemeClr val="tx2"/>
                    </a:solidFill>
                  </a:rPr>
                  <a:t> </a:t>
                </a:r>
                <a:r>
                  <a:rPr lang="it-IT" sz="1600" b="1" dirty="0">
                    <a:solidFill>
                      <a:schemeClr val="tx2"/>
                    </a:solidFill>
                  </a:rPr>
                  <a:t>alle derivate parziali</a:t>
                </a:r>
              </a:p>
              <a:p>
                <a:r>
                  <a:rPr lang="it-IT" sz="1600" dirty="0">
                    <a:solidFill>
                      <a:schemeClr val="tx2"/>
                    </a:solidFill>
                  </a:rPr>
                  <a:t>Una PDE(</a:t>
                </a:r>
                <a:r>
                  <a:rPr lang="it-IT" sz="1600" i="1" dirty="0" err="1">
                    <a:solidFill>
                      <a:schemeClr val="tx2"/>
                    </a:solidFill>
                  </a:rPr>
                  <a:t>Partial</a:t>
                </a:r>
                <a:r>
                  <a:rPr lang="it-IT" sz="1600" i="1" dirty="0">
                    <a:solidFill>
                      <a:schemeClr val="tx2"/>
                    </a:solidFill>
                  </a:rPr>
                  <a:t> Derivate Equation)</a:t>
                </a:r>
                <a:r>
                  <a:rPr lang="it-IT" sz="1600" dirty="0">
                    <a:solidFill>
                      <a:schemeClr val="tx2"/>
                    </a:solidFill>
                  </a:rPr>
                  <a:t> è un equazione che ha come incognita una funzione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16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sz="16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6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6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. . . , </m:t>
                    </m:r>
                    <m:sSub>
                      <m:sSubPr>
                        <m:ctrlPr>
                          <a:rPr lang="it-IT" sz="16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6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sz="16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</a:rPr>
                  <a:t>di </a:t>
                </a:r>
                <a:r>
                  <a:rPr lang="it-IT" sz="1600" i="1" dirty="0">
                    <a:solidFill>
                      <a:schemeClr val="tx2"/>
                    </a:solidFill>
                  </a:rPr>
                  <a:t>r</a:t>
                </a:r>
                <a:r>
                  <a:rPr lang="it-IT" sz="1600" dirty="0">
                    <a:solidFill>
                      <a:schemeClr val="tx2"/>
                    </a:solidFill>
                  </a:rPr>
                  <a:t> variabili indipendenti e stabilisce una legame tra le variabili indipendenti, la funzione </a:t>
                </a:r>
                <a:r>
                  <a:rPr lang="it-IT" sz="1600" i="1" dirty="0">
                    <a:solidFill>
                      <a:schemeClr val="tx2"/>
                    </a:solidFill>
                  </a:rPr>
                  <a:t>u</a:t>
                </a:r>
                <a:r>
                  <a:rPr lang="it-IT" sz="1600" dirty="0">
                    <a:solidFill>
                      <a:schemeClr val="tx2"/>
                    </a:solidFill>
                  </a:rPr>
                  <a:t> e le sue derivate parziali fino ad un certo ordine </a:t>
                </a:r>
                <a:r>
                  <a:rPr lang="it-IT" sz="1600" i="1" dirty="0">
                    <a:solidFill>
                      <a:schemeClr val="tx2"/>
                    </a:solidFill>
                  </a:rPr>
                  <a:t>n</a:t>
                </a:r>
                <a:r>
                  <a:rPr lang="it-IT" sz="1600" dirty="0">
                    <a:solidFill>
                      <a:schemeClr val="tx2"/>
                    </a:solidFill>
                  </a:rPr>
                  <a:t>, detto </a:t>
                </a:r>
                <a:r>
                  <a:rPr lang="it-IT" sz="1600" b="1" dirty="0">
                    <a:solidFill>
                      <a:schemeClr val="tx2"/>
                    </a:solidFill>
                  </a:rPr>
                  <a:t>ordine</a:t>
                </a:r>
                <a:r>
                  <a:rPr lang="it-IT" sz="1600" dirty="0">
                    <a:solidFill>
                      <a:schemeClr val="tx2"/>
                    </a:solidFill>
                  </a:rPr>
                  <a:t> dell’equazione</a:t>
                </a:r>
              </a:p>
            </p:txBody>
          </p:sp>
        </mc:Choice>
        <mc:Fallback xmlns="">
          <p:sp>
            <p:nvSpPr>
              <p:cNvPr id="45" name="Segnaposto contenuto 2">
                <a:extLst>
                  <a:ext uri="{FF2B5EF4-FFF2-40B4-BE49-F238E27FC236}">
                    <a16:creationId xmlns:a16="http://schemas.microsoft.com/office/drawing/2014/main" id="{00973B18-35EB-4CD8-9ACB-F52E764E72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961" y="2457871"/>
                <a:ext cx="4596404" cy="2466128"/>
              </a:xfrm>
              <a:blipFill>
                <a:blip r:embed="rId2"/>
                <a:stretch>
                  <a:fillRect l="-531" r="-13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itolo 1">
            <a:extLst>
              <a:ext uri="{FF2B5EF4-FFF2-40B4-BE49-F238E27FC236}">
                <a16:creationId xmlns:a16="http://schemas.microsoft.com/office/drawing/2014/main" id="{CB193922-3FCD-4107-893D-AEAB2494C381}"/>
              </a:ext>
            </a:extLst>
          </p:cNvPr>
          <p:cNvSpPr txBox="1">
            <a:spLocks/>
          </p:cNvSpPr>
          <p:nvPr/>
        </p:nvSpPr>
        <p:spPr>
          <a:xfrm>
            <a:off x="5572244" y="2276872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Equazione alle derivate parziali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C77D1CE-90AC-4BE7-9FA6-5AAFD70B0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927" y="3679647"/>
            <a:ext cx="2448272" cy="121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35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379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401977" y="4114799"/>
            <a:ext cx="2741794" cy="2743201"/>
            <a:chOff x="-305" y="-1"/>
            <a:chExt cx="3832880" cy="2876136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olo 1">
            <a:extLst>
              <a:ext uri="{FF2B5EF4-FFF2-40B4-BE49-F238E27FC236}">
                <a16:creationId xmlns:a16="http://schemas.microsoft.com/office/drawing/2014/main" id="{7649E903-9423-4FEB-AE40-521CB2954AAE}"/>
              </a:ext>
            </a:extLst>
          </p:cNvPr>
          <p:cNvSpPr txBox="1">
            <a:spLocks/>
          </p:cNvSpPr>
          <p:nvPr/>
        </p:nvSpPr>
        <p:spPr>
          <a:xfrm>
            <a:off x="369781" y="2069480"/>
            <a:ext cx="3097638" cy="174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100" dirty="0">
                <a:solidFill>
                  <a:schemeClr val="tx2"/>
                </a:solidFill>
              </a:rPr>
              <a:t>Equazioni alle derivate parziali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egnaposto contenuto 2">
                <a:extLst>
                  <a:ext uri="{FF2B5EF4-FFF2-40B4-BE49-F238E27FC236}">
                    <a16:creationId xmlns:a16="http://schemas.microsoft.com/office/drawing/2014/main" id="{451763E2-3DC6-46E8-8A01-ADEB5B3785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36972" y="2322311"/>
                <a:ext cx="4596404" cy="2466128"/>
              </a:xfrm>
            </p:spPr>
            <p:txBody>
              <a:bodyPr anchor="ctr">
                <a:normAutofit/>
              </a:bodyPr>
              <a:lstStyle/>
              <a:p>
                <a:r>
                  <a:rPr lang="it-IT" sz="1600" dirty="0">
                    <a:solidFill>
                      <a:schemeClr val="tx2"/>
                    </a:solidFill>
                  </a:rPr>
                  <a:t>Posso essere di 2 tipologie, del </a:t>
                </a:r>
                <a:r>
                  <a:rPr lang="it-IT" sz="1600" b="1" dirty="0">
                    <a:solidFill>
                      <a:schemeClr val="tx2"/>
                    </a:solidFill>
                  </a:rPr>
                  <a:t>primo ordine </a:t>
                </a:r>
                <a:r>
                  <a:rPr lang="it-IT" sz="1600" dirty="0">
                    <a:solidFill>
                      <a:schemeClr val="tx2"/>
                    </a:solidFill>
                  </a:rPr>
                  <a:t>e del</a:t>
                </a:r>
                <a:r>
                  <a:rPr lang="it-IT" sz="1600" b="1" dirty="0">
                    <a:solidFill>
                      <a:schemeClr val="tx2"/>
                    </a:solidFill>
                  </a:rPr>
                  <a:t> secondo ordine</a:t>
                </a:r>
                <a:r>
                  <a:rPr lang="it-IT" sz="1600" dirty="0">
                    <a:solidFill>
                      <a:schemeClr val="tx2"/>
                    </a:solidFill>
                  </a:rPr>
                  <a:t>, che nella forma generale sono del tipo</a:t>
                </a:r>
              </a:p>
              <a:p>
                <a:pPr marL="0" indent="0">
                  <a:buNone/>
                </a:pPr>
                <a:r>
                  <a:rPr lang="it-IT" sz="1600" dirty="0">
                    <a:solidFill>
                      <a:schemeClr val="tx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16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it-IT" sz="1600" dirty="0">
                    <a:solidFill>
                      <a:schemeClr val="tx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  <m:r>
                          <a:rPr lang="it-IT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sz="1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Segnaposto contenuto 2">
                <a:extLst>
                  <a:ext uri="{FF2B5EF4-FFF2-40B4-BE49-F238E27FC236}">
                    <a16:creationId xmlns:a16="http://schemas.microsoft.com/office/drawing/2014/main" id="{451763E2-3DC6-46E8-8A01-ADEB5B378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6972" y="2322311"/>
                <a:ext cx="4596404" cy="2466128"/>
              </a:xfrm>
              <a:blipFill>
                <a:blip r:embed="rId4"/>
                <a:stretch>
                  <a:fillRect l="-5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Function icon">
            <a:extLst>
              <a:ext uri="{FF2B5EF4-FFF2-40B4-BE49-F238E27FC236}">
                <a16:creationId xmlns:a16="http://schemas.microsoft.com/office/drawing/2014/main" id="{C41F4DCA-32C6-41EF-ABF4-42620CD5C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031" y="3624318"/>
            <a:ext cx="1209110" cy="108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62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2896</TotalTime>
  <Words>2312</Words>
  <Application>Microsoft Office PowerPoint</Application>
  <PresentationFormat>Presentazione su schermo (4:3)</PresentationFormat>
  <Paragraphs>278</Paragraphs>
  <Slides>55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55</vt:i4>
      </vt:variant>
    </vt:vector>
  </HeadingPairs>
  <TitlesOfParts>
    <vt:vector size="59" baseType="lpstr">
      <vt:lpstr>Arial</vt:lpstr>
      <vt:lpstr>Calibri</vt:lpstr>
      <vt:lpstr>Cambria Math</vt:lpstr>
      <vt:lpstr>Tema di Office</vt:lpstr>
      <vt:lpstr>I maremoti e i modelli matematici</vt:lpstr>
      <vt:lpstr>Cos’è uno tsunami</vt:lpstr>
      <vt:lpstr>Presentazione standard di PowerPoint</vt:lpstr>
      <vt:lpstr>Origine tettonica di uno tsunami</vt:lpstr>
      <vt:lpstr>Presentazione standard di PowerPoint</vt:lpstr>
      <vt:lpstr>Propagazione di uno tsunami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Ombra di uno tsunami</vt:lpstr>
      <vt:lpstr>Presentazione standard di PowerPoint</vt:lpstr>
      <vt:lpstr>Ombra di uno tsunami</vt:lpstr>
      <vt:lpstr>Presentazione standard di PowerPoint</vt:lpstr>
      <vt:lpstr>Ombra di uno tsunami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maremoti e i modelli matematici</dc:title>
  <dc:creator>Domenico Benfenati</dc:creator>
  <cp:lastModifiedBy>Domenico Benfenati</cp:lastModifiedBy>
  <cp:revision>162</cp:revision>
  <dcterms:created xsi:type="dcterms:W3CDTF">2020-06-15T09:28:28Z</dcterms:created>
  <dcterms:modified xsi:type="dcterms:W3CDTF">2020-06-25T10:33:33Z</dcterms:modified>
</cp:coreProperties>
</file>